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0" r:id="rId2"/>
    <p:sldId id="283" r:id="rId3"/>
    <p:sldId id="339" r:id="rId4"/>
    <p:sldId id="275" r:id="rId5"/>
    <p:sldId id="276" r:id="rId6"/>
    <p:sldId id="262" r:id="rId7"/>
    <p:sldId id="264" r:id="rId8"/>
    <p:sldId id="261" r:id="rId9"/>
    <p:sldId id="334" r:id="rId10"/>
    <p:sldId id="335" r:id="rId11"/>
    <p:sldId id="287" r:id="rId12"/>
    <p:sldId id="341" r:id="rId13"/>
    <p:sldId id="286" r:id="rId14"/>
    <p:sldId id="282" r:id="rId15"/>
    <p:sldId id="284" r:id="rId16"/>
    <p:sldId id="285" r:id="rId17"/>
    <p:sldId id="343" r:id="rId18"/>
    <p:sldId id="265" r:id="rId19"/>
    <p:sldId id="289" r:id="rId20"/>
    <p:sldId id="290" r:id="rId21"/>
    <p:sldId id="291" r:id="rId22"/>
    <p:sldId id="288" r:id="rId23"/>
    <p:sldId id="307" r:id="rId24"/>
    <p:sldId id="344" r:id="rId25"/>
    <p:sldId id="314" r:id="rId26"/>
    <p:sldId id="348" r:id="rId27"/>
    <p:sldId id="326" r:id="rId28"/>
    <p:sldId id="325" r:id="rId29"/>
    <p:sldId id="273" r:id="rId30"/>
    <p:sldId id="274" r:id="rId31"/>
    <p:sldId id="281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B5677-A8B8-4DE9-82CF-DCB28CA6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54255"/>
            <a:ext cx="4114800" cy="242376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04DFB2-B07E-4A2D-824A-DFCF2EB7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378" y="6554255"/>
            <a:ext cx="2743200" cy="242376"/>
          </a:xfrm>
          <a:prstGeom prst="rect">
            <a:avLst/>
          </a:prstGeom>
        </p:spPr>
        <p:txBody>
          <a:bodyPr/>
          <a:lstStyle/>
          <a:p>
            <a:fld id="{16EBB7A1-0C18-4904-A0E5-652EEB4488A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1EB68C-B423-4FAB-99A9-F39253ACFE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395" y="6585247"/>
            <a:ext cx="531537" cy="211383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D66F7D46-93B6-4D1F-8823-7BBDD5D18D3A}"/>
              </a:ext>
            </a:extLst>
          </p:cNvPr>
          <p:cNvSpPr txBox="1">
            <a:spLocks/>
          </p:cNvSpPr>
          <p:nvPr userDrawn="1"/>
        </p:nvSpPr>
        <p:spPr>
          <a:xfrm>
            <a:off x="0" y="14280"/>
            <a:ext cx="12192000" cy="45397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800" b="1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564E655E-A010-4B5E-B5E3-7D737A5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47" y="149996"/>
            <a:ext cx="11821132" cy="48931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382E711-E393-4834-8016-0737BC7B179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51833"/>
            <a:ext cx="12192000" cy="1"/>
          </a:xfrm>
          <a:prstGeom prst="line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76200" dist="254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B25C240-D52D-4566-851B-FD9C4548690E}"/>
              </a:ext>
            </a:extLst>
          </p:cNvPr>
          <p:cNvCxnSpPr>
            <a:cxnSpLocks/>
          </p:cNvCxnSpPr>
          <p:nvPr userDrawn="1"/>
        </p:nvCxnSpPr>
        <p:spPr>
          <a:xfrm>
            <a:off x="182447" y="6521972"/>
            <a:ext cx="11821131" cy="0"/>
          </a:xfrm>
          <a:prstGeom prst="line">
            <a:avLst/>
          </a:prstGeom>
          <a:ln w="20320"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06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7D166-B12F-43C6-A1F6-A22E5808F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시작</a:t>
            </a:r>
          </a:p>
        </p:txBody>
      </p:sp>
    </p:spTree>
    <p:extLst>
      <p:ext uri="{BB962C8B-B14F-4D97-AF65-F5344CB8AC3E}">
        <p14:creationId xmlns:p14="http://schemas.microsoft.com/office/powerpoint/2010/main" val="113093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A060C7-7818-470C-92CB-9A99FC916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43740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0568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650C5-7A70-44FF-865D-613A0B0CE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576730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19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dan_abramov/mixins-are-dead-long-live-higher-order-components-94a0d2f9e750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brahma.com/efficient-handling-of-react-alerts-with-higher-order-component-hoc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higher-order-components.html#caveats" TargetMode="External"/><Relationship Id="rId2" Type="http://schemas.openxmlformats.org/officeDocument/2006/relationships/hyperlink" Target="https://www.vobour.com/%EB%A6%AC%EC%95%A1%ED%8A%B8-react-%EC%9D%B4%ED%95%B4-4-higher-order-component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obour.com/%EB%A6%AC%EC%95%A1%ED%8A%B8-react-%EC%9D%B4%ED%95%B4-4-higher-order-component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nkiateam/react-component-tutorial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reactjs.org/docs/hooks-intro.html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reactjs.org/docs/render-props.html" TargetMode="External"/><Relationship Id="rId2" Type="http://schemas.openxmlformats.org/officeDocument/2006/relationships/hyperlink" Target="https://ko.reactjs.org/docs/hooks-intro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reactjs.org/docs/higher-order-component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ko.reactjs.org/docs/hooks-intro.html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ko.reactjs.org/docs/hooks-reference.html#usecontext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reactjs.org/docs/optimizing-performance.html" TargetMode="External"/><Relationship Id="rId2" Type="http://schemas.openxmlformats.org/officeDocument/2006/relationships/hyperlink" Target="https://medium.com/vingle-tech-blog/react-%EB%A0%8C%EB%8D%94%EB%A7%81-%EC%9D%B4%ED%95%B4%ED%95%98%EA%B8%B0-f255d6569849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optimizing-performance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blogs/react-component-performance-comparis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eactenlightenment.com/basic-react-components/6.1.html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itsrc.io/10-ways-to-optimize-your-react-apps-performance-e5e437c9abce" TargetMode="External"/><Relationship Id="rId2" Type="http://schemas.openxmlformats.org/officeDocument/2006/relationships/hyperlink" Target="https://www.codementor.io/blog/react-optimization-5wiwjnf9hj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@ljs0705/react-%EC%84%B1%EB%8A%A5-%EC%B5%9C%EC%A0%81%ED%99%94-%ED%95%98%EA%B8%B0-bdd041bf9f1f" TargetMode="External"/><Relationship Id="rId4" Type="http://schemas.openxmlformats.org/officeDocument/2006/relationships/hyperlink" Target="https://blog.logrocket.com/7-optimization-techniques-in-reac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acebook.github.io/react/docs/composition-vs-inheritance.html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-momo.tistory.com/entry/HigherOrder-Function-%EC%9D%B4%EB%9E%80-%EB%AC%B4%EC%97%87%EC%9D%B8%EA%B0%80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higher-order-components.html#convention-wrap-the-display-name-for-easy-debugging" TargetMode="External"/><Relationship Id="rId2" Type="http://schemas.openxmlformats.org/officeDocument/2006/relationships/hyperlink" Target="https://www.vobour.com/%EB%A6%AC%EC%95%A1%ED%8A%B8-react-%EC%9D%B4%ED%95%B4-4-higher-order-componen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dan_abramov/smart-and-dumb-components-7ca2f9a7c7d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shw.github.io/2017/06/26/presentaional-component-container-component/" TargetMode="External"/><Relationship Id="rId2" Type="http://schemas.openxmlformats.org/officeDocument/2006/relationships/hyperlink" Target="https://facebook.github.io/react/blog/2015/10/07/react-v0.14.html#stateless-functional-components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EEB14C-AF6E-468B-8D6C-A291C5E2C339}"/>
              </a:ext>
            </a:extLst>
          </p:cNvPr>
          <p:cNvSpPr/>
          <p:nvPr/>
        </p:nvSpPr>
        <p:spPr>
          <a:xfrm>
            <a:off x="1035852" y="2055770"/>
            <a:ext cx="4257601" cy="18283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b="1" i="1" dirty="0">
                <a:solidFill>
                  <a:schemeClr val="tx1"/>
                </a:solidFill>
                <a:highlight>
                  <a:srgbClr val="FFFF00"/>
                </a:highlight>
              </a:rPr>
              <a:t>두번째 시간 </a:t>
            </a:r>
            <a:endParaRPr lang="en-US" altLang="ko-KR" sz="6000" b="1" i="1" dirty="0">
              <a:solidFill>
                <a:schemeClr val="tx1"/>
              </a:solidFill>
              <a:highlight>
                <a:srgbClr val="FFFF00"/>
              </a:highlight>
              <a:latin typeface="+mj-lt"/>
            </a:endParaRPr>
          </a:p>
          <a:p>
            <a:r>
              <a:rPr lang="en-US" altLang="ko-KR" sz="4800" b="1" dirty="0">
                <a:solidFill>
                  <a:srgbClr val="0070C0"/>
                </a:solidFill>
                <a:latin typeface="+mj-lt"/>
              </a:rPr>
              <a:t>React</a:t>
            </a:r>
            <a:r>
              <a:rPr lang="ko-KR" altLang="en-US" sz="48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</a:t>
            </a:r>
            <a:endParaRPr lang="en-US" altLang="ko-KR" sz="48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4800" b="1" dirty="0">
                <a:solidFill>
                  <a:schemeClr val="tx1"/>
                </a:solidFill>
                <a:latin typeface="+mj-lt"/>
              </a:rPr>
              <a:t>컴포넌트 이해</a:t>
            </a:r>
            <a:endParaRPr lang="en-US" altLang="ko-KR" sz="40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40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id="{5B5B864B-F778-4C77-9371-3AF7748C7406}"/>
              </a:ext>
            </a:extLst>
          </p:cNvPr>
          <p:cNvGrpSpPr/>
          <p:nvPr/>
        </p:nvGrpSpPr>
        <p:grpSpPr>
          <a:xfrm>
            <a:off x="5978668" y="127907"/>
            <a:ext cx="4819047" cy="6465303"/>
            <a:chOff x="9161905" y="960098"/>
            <a:chExt cx="7228571" cy="9697955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F67AC07-9EC1-4912-9904-901360720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1905" y="960098"/>
              <a:ext cx="7228571" cy="969795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75A07-A24E-43E6-8069-FFB4F8695EAF}"/>
              </a:ext>
            </a:extLst>
          </p:cNvPr>
          <p:cNvSpPr/>
          <p:nvPr/>
        </p:nvSpPr>
        <p:spPr>
          <a:xfrm>
            <a:off x="1195243" y="5897461"/>
            <a:ext cx="1251660" cy="369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dist"/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발표자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: </a:t>
            </a:r>
            <a:r>
              <a:rPr lang="ko-KR" altLang="en-US" sz="105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천영학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281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컴포넌트</a:t>
            </a:r>
            <a:br>
              <a:rPr lang="ko-KR" altLang="en-US" dirty="0"/>
            </a:br>
            <a:br>
              <a:rPr lang="ko-KR" altLang="en-US" dirty="0"/>
            </a:b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D3EB98-656D-48A6-8513-A853D030E16A}"/>
              </a:ext>
            </a:extLst>
          </p:cNvPr>
          <p:cNvSpPr/>
          <p:nvPr/>
        </p:nvSpPr>
        <p:spPr>
          <a:xfrm>
            <a:off x="497746" y="1108119"/>
            <a:ext cx="10902892" cy="391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어떻게 </a:t>
            </a:r>
            <a:r>
              <a:rPr lang="ko-KR" altLang="en-US" sz="24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동작하는지와</a:t>
            </a:r>
            <a:r>
              <a:rPr lang="ko-KR" altLang="en-US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관련있다</a:t>
            </a:r>
            <a:r>
              <a:rPr lang="en-US" altLang="ko-KR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프레젠테이션 컴포넌트와 마찬가지로 프레젠테이션 컴포넌트와 컨테이너 컴포넌트 모두 가지고 있지만 감싼 </a:t>
            </a:r>
            <a:r>
              <a:rPr lang="en-US" altLang="ko-KR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divs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제외하고는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DOM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마크업을 가지고 있지 않는다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스타일 역시 가지고 있지 않는다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데이터와 기능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행동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프레젠테이션 컴포넌트와 다른 컴포넌트에 제공한다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Flux(or Redux)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액션을 호출하고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프레젠테이션 컴포넌트에 콜백함수로써 제공한다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 소스 역할을 하기 때문에 상태가 자주 변경된다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직접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만드는것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보단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대게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React Redux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connect()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함수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Relay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createContainer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()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함수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Flux Utils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의 </a:t>
            </a:r>
            <a:r>
              <a:rPr lang="en-US" altLang="ko-KR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Container.create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()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와 같은 </a:t>
            </a:r>
            <a:r>
              <a:rPr lang="en-US" altLang="ko-KR" dirty="0">
                <a:solidFill>
                  <a:srgbClr val="3A3A3A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Higher Order Components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이용해서 만들어진다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유저페이지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팔로워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사이드바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스토리 컨테이너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팔로우한 유저 리스트 등이 있다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53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(Higher Order Component) – </a:t>
            </a:r>
            <a:r>
              <a:rPr lang="ko-KR" altLang="en-US" dirty="0"/>
              <a:t>사용 예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439326-6FC4-4F69-93D5-BBAF0C18C3AC}"/>
              </a:ext>
            </a:extLst>
          </p:cNvPr>
          <p:cNvSpPr/>
          <p:nvPr/>
        </p:nvSpPr>
        <p:spPr>
          <a:xfrm>
            <a:off x="1152088" y="1413063"/>
            <a:ext cx="965293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effectLst/>
                <a:latin typeface="Roboto"/>
              </a:rPr>
              <a:t>로딩 중 화면 표시</a:t>
            </a:r>
            <a:r>
              <a:rPr lang="en-US" altLang="ko-KR" sz="2000" b="0" i="0" dirty="0">
                <a:effectLst/>
                <a:latin typeface="Roboto"/>
              </a:rPr>
              <a:t>: </a:t>
            </a:r>
          </a:p>
          <a:p>
            <a:r>
              <a:rPr lang="ko-KR" altLang="en-US" b="0" i="0" dirty="0">
                <a:effectLst/>
                <a:latin typeface="Roboto"/>
              </a:rPr>
              <a:t>보통 </a:t>
            </a:r>
            <a:r>
              <a:rPr lang="en-US" altLang="ko-KR" b="0" i="0" dirty="0">
                <a:effectLst/>
                <a:latin typeface="Roboto"/>
              </a:rPr>
              <a:t>SPA(Single Page App)</a:t>
            </a:r>
            <a:r>
              <a:rPr lang="ko-KR" altLang="en-US" b="0" i="0" dirty="0">
                <a:effectLst/>
                <a:latin typeface="Roboto"/>
              </a:rPr>
              <a:t>에서 화면이 로딩 중일 때</a:t>
            </a:r>
            <a:r>
              <a:rPr lang="en-US" altLang="ko-KR" b="0" i="0" dirty="0">
                <a:effectLst/>
                <a:latin typeface="Roboto"/>
              </a:rPr>
              <a:t>, Skeleton </a:t>
            </a:r>
            <a:r>
              <a:rPr lang="ko-KR" altLang="en-US" b="0" i="0" dirty="0">
                <a:effectLst/>
                <a:latin typeface="Roboto"/>
              </a:rPr>
              <a:t>화면을 보여주고</a:t>
            </a:r>
            <a:r>
              <a:rPr lang="en-US" altLang="ko-KR" b="0" i="0" dirty="0">
                <a:effectLst/>
                <a:latin typeface="Roboto"/>
              </a:rPr>
              <a:t>,</a:t>
            </a:r>
          </a:p>
          <a:p>
            <a:r>
              <a:rPr lang="ko-KR" altLang="en-US" b="0" i="0" dirty="0">
                <a:effectLst/>
                <a:latin typeface="Roboto"/>
              </a:rPr>
              <a:t>로딩이 완료되면 데이터를 보여줄 때 사용 할 수 있다</a:t>
            </a:r>
            <a:r>
              <a:rPr lang="en-US" altLang="ko-KR" b="0" i="0" dirty="0">
                <a:effectLst/>
                <a:latin typeface="Roboto"/>
              </a:rPr>
              <a:t>.</a:t>
            </a:r>
          </a:p>
          <a:p>
            <a:endParaRPr lang="en-US" altLang="ko-KR" b="0" i="0" dirty="0">
              <a:effectLst/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effectLst/>
                <a:latin typeface="Roboto"/>
              </a:rPr>
              <a:t>유저 인증 로직 처리</a:t>
            </a:r>
            <a:r>
              <a:rPr lang="en-US" altLang="ko-KR" sz="2000" b="0" i="0" dirty="0">
                <a:effectLst/>
                <a:latin typeface="Roboto"/>
              </a:rPr>
              <a:t>: </a:t>
            </a:r>
          </a:p>
          <a:p>
            <a:r>
              <a:rPr lang="ko-KR" altLang="en-US" b="0" i="0" dirty="0">
                <a:effectLst/>
                <a:latin typeface="Roboto"/>
              </a:rPr>
              <a:t>컴포넌트 내에서 권한 체크나 로그인 상태를 체크하기 보다는</a:t>
            </a:r>
            <a:endParaRPr lang="en-US" altLang="ko-KR" b="0" i="0" dirty="0">
              <a:effectLst/>
              <a:latin typeface="Roboto"/>
            </a:endParaRPr>
          </a:p>
          <a:p>
            <a:r>
              <a:rPr lang="ko-KR" altLang="en-US" b="0" i="0" dirty="0">
                <a:effectLst/>
                <a:latin typeface="Roboto"/>
              </a:rPr>
              <a:t>인증 로직을 </a:t>
            </a:r>
            <a:r>
              <a:rPr lang="en-US" altLang="ko-KR" b="0" i="0" dirty="0">
                <a:effectLst/>
                <a:latin typeface="Roboto"/>
              </a:rPr>
              <a:t>HOC</a:t>
            </a:r>
            <a:r>
              <a:rPr lang="ko-KR" altLang="en-US" b="0" i="0" dirty="0">
                <a:effectLst/>
                <a:latin typeface="Roboto"/>
              </a:rPr>
              <a:t>로 분리하면 컴포넌트 재사용성도 높일 수 있고</a:t>
            </a:r>
            <a:r>
              <a:rPr lang="en-US" altLang="ko-KR" b="0" i="0" dirty="0">
                <a:effectLst/>
                <a:latin typeface="Roboto"/>
              </a:rPr>
              <a:t>, </a:t>
            </a:r>
          </a:p>
          <a:p>
            <a:r>
              <a:rPr lang="ko-KR" altLang="en-US" b="0" i="0" dirty="0">
                <a:effectLst/>
                <a:latin typeface="Roboto"/>
              </a:rPr>
              <a:t>컴포넌트에서 역할 분리도 쉽게 할 수 있다</a:t>
            </a:r>
            <a:r>
              <a:rPr lang="en-US" altLang="ko-KR" b="0" i="0" dirty="0">
                <a:effectLst/>
                <a:latin typeface="Roboto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effectLst/>
              <a:latin typeface="Robo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effectLst/>
                <a:latin typeface="Roboto"/>
              </a:rPr>
              <a:t>에러 </a:t>
            </a:r>
            <a:r>
              <a:rPr lang="ko-KR" altLang="en-US" sz="2000" b="1" i="0" dirty="0" err="1">
                <a:effectLst/>
                <a:latin typeface="Roboto"/>
              </a:rPr>
              <a:t>메세지</a:t>
            </a:r>
            <a:r>
              <a:rPr lang="ko-KR" altLang="en-US" sz="2000" b="1" i="0" dirty="0">
                <a:effectLst/>
                <a:latin typeface="Roboto"/>
              </a:rPr>
              <a:t> 표시</a:t>
            </a:r>
            <a:r>
              <a:rPr lang="en-US" altLang="ko-KR" sz="2000" b="0" i="0" dirty="0">
                <a:effectLst/>
                <a:latin typeface="Roboto"/>
              </a:rPr>
              <a:t>: </a:t>
            </a:r>
          </a:p>
          <a:p>
            <a:r>
              <a:rPr lang="ko-KR" altLang="en-US" b="0" i="0" dirty="0">
                <a:effectLst/>
                <a:latin typeface="Roboto"/>
              </a:rPr>
              <a:t>컴포넌트 내에서 </a:t>
            </a:r>
            <a:r>
              <a:rPr lang="ko-KR" altLang="en-US" b="0" i="0" dirty="0" err="1">
                <a:effectLst/>
                <a:latin typeface="Roboto"/>
              </a:rPr>
              <a:t>분기문</a:t>
            </a:r>
            <a:r>
              <a:rPr lang="en-US" altLang="ko-KR" b="0" i="0" dirty="0">
                <a:effectLst/>
                <a:latin typeface="Roboto"/>
              </a:rPr>
              <a:t>(if/else </a:t>
            </a:r>
            <a:r>
              <a:rPr lang="ko-KR" altLang="en-US" b="0" i="0" dirty="0">
                <a:effectLst/>
                <a:latin typeface="Roboto"/>
              </a:rPr>
              <a:t>등</a:t>
            </a:r>
            <a:r>
              <a:rPr lang="en-US" altLang="ko-KR" b="0" i="0" dirty="0">
                <a:effectLst/>
                <a:latin typeface="Roboto"/>
              </a:rPr>
              <a:t>)</a:t>
            </a:r>
            <a:r>
              <a:rPr lang="ko-KR" altLang="en-US" b="0" i="0" dirty="0">
                <a:effectLst/>
                <a:latin typeface="Roboto"/>
              </a:rPr>
              <a:t>을 통해 처리 할 수도 있지만</a:t>
            </a:r>
            <a:r>
              <a:rPr lang="en-US" altLang="ko-KR" b="0" i="0" dirty="0">
                <a:effectLst/>
                <a:latin typeface="Roboto"/>
              </a:rPr>
              <a:t>,</a:t>
            </a:r>
          </a:p>
          <a:p>
            <a:r>
              <a:rPr lang="ko-KR" altLang="en-US" b="0" i="0" dirty="0">
                <a:effectLst/>
                <a:latin typeface="Roboto"/>
              </a:rPr>
              <a:t>분기문을 </a:t>
            </a:r>
            <a:r>
              <a:rPr lang="en-US" altLang="ko-KR" b="0" i="0" dirty="0">
                <a:effectLst/>
                <a:latin typeface="Roboto"/>
              </a:rPr>
              <a:t>HOC</a:t>
            </a:r>
            <a:r>
              <a:rPr lang="ko-KR" altLang="en-US" b="0" i="0" dirty="0">
                <a:effectLst/>
                <a:latin typeface="Roboto"/>
              </a:rPr>
              <a:t>로 만들어 처리 하면 컴포넌트를 더욱 깔끔하게 사용 할 수 있다</a:t>
            </a:r>
            <a:r>
              <a:rPr lang="en-US" altLang="ko-KR" b="0" i="0" dirty="0">
                <a:effectLst/>
                <a:latin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194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C5230F0-A1D7-40DF-81D1-381AE3F1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(Higher Order Component)</a:t>
            </a:r>
            <a:br>
              <a:rPr lang="en-US" altLang="ko-KR" b="0" dirty="0"/>
            </a:b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965151-F417-49D3-ADA9-D3EE828E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67" y="871229"/>
            <a:ext cx="5446946" cy="54158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AE65F3-BA91-4890-9311-F293FC150A5D}"/>
              </a:ext>
            </a:extLst>
          </p:cNvPr>
          <p:cNvSpPr/>
          <p:nvPr/>
        </p:nvSpPr>
        <p:spPr>
          <a:xfrm>
            <a:off x="5992536" y="6265100"/>
            <a:ext cx="6096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hlinkClick r:id="rId3"/>
              </a:rPr>
              <a:t>출처 </a:t>
            </a:r>
            <a:r>
              <a:rPr lang="en-US" altLang="ko-KR" sz="1000" dirty="0">
                <a:hlinkClick r:id="rId3"/>
              </a:rPr>
              <a:t>: https://codebrahma.com/efficient-handling-of-react-alerts-with-higher-order-component-hoc/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576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(Higher Order Component) – </a:t>
            </a:r>
            <a:r>
              <a:rPr lang="ko-KR" altLang="en-US" dirty="0"/>
              <a:t>네이밍 규칙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AA8BE-CFB8-4CCD-83F4-95784044D935}"/>
              </a:ext>
            </a:extLst>
          </p:cNvPr>
          <p:cNvSpPr/>
          <p:nvPr/>
        </p:nvSpPr>
        <p:spPr>
          <a:xfrm>
            <a:off x="1202424" y="1369096"/>
            <a:ext cx="8637864" cy="3780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effectLst/>
                <a:latin typeface="Roboto"/>
              </a:rPr>
              <a:t>보통 </a:t>
            </a:r>
            <a:r>
              <a:rPr lang="en-US" altLang="ko-KR" b="0" i="0" dirty="0">
                <a:effectLst/>
                <a:latin typeface="Roboto"/>
              </a:rPr>
              <a:t>HOC</a:t>
            </a:r>
            <a:r>
              <a:rPr lang="ko-KR" altLang="en-US" b="0" i="0" dirty="0">
                <a:effectLst/>
                <a:latin typeface="Roboto"/>
              </a:rPr>
              <a:t>를 통해 새로운 </a:t>
            </a:r>
            <a:r>
              <a:rPr lang="en-US" altLang="ko-KR" b="0" i="0" dirty="0">
                <a:effectLst/>
                <a:latin typeface="Roboto"/>
              </a:rPr>
              <a:t>prop</a:t>
            </a:r>
            <a:r>
              <a:rPr lang="ko-KR" altLang="en-US" b="0" i="0" dirty="0">
                <a:effectLst/>
                <a:latin typeface="Roboto"/>
              </a:rPr>
              <a:t>을 주입 할 때 많이 사용 하는 규칙은 </a:t>
            </a:r>
            <a:endParaRPr lang="en-US" altLang="ko-KR" b="0" i="0" dirty="0">
              <a:effectLst/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/>
              </a:rPr>
              <a:t>     </a:t>
            </a:r>
            <a:r>
              <a:rPr lang="en-US" altLang="ko-KR" b="0" i="0" dirty="0">
                <a:effectLst/>
                <a:highlight>
                  <a:srgbClr val="FFFF00"/>
                </a:highlight>
                <a:latin typeface="Roboto"/>
              </a:rPr>
              <a:t>`with`</a:t>
            </a:r>
            <a:r>
              <a:rPr lang="ko-KR" altLang="en-US" b="0" i="0" dirty="0">
                <a:effectLst/>
                <a:highlight>
                  <a:srgbClr val="FFFF00"/>
                </a:highlight>
                <a:latin typeface="Roboto"/>
              </a:rPr>
              <a:t>로 시작하여 </a:t>
            </a:r>
            <a:r>
              <a:rPr lang="en-US" altLang="ko-KR" b="0" i="0" dirty="0">
                <a:effectLst/>
                <a:highlight>
                  <a:srgbClr val="FFFF00"/>
                </a:highlight>
                <a:latin typeface="Roboto"/>
              </a:rPr>
              <a:t>`</a:t>
            </a:r>
            <a:r>
              <a:rPr lang="en-US" altLang="ko-KR" b="0" i="0" dirty="0" err="1">
                <a:effectLst/>
                <a:highlight>
                  <a:srgbClr val="FFFF00"/>
                </a:highlight>
                <a:latin typeface="Roboto"/>
              </a:rPr>
              <a:t>with</a:t>
            </a:r>
            <a:r>
              <a:rPr lang="en-US" altLang="ko-KR" b="1" i="0" dirty="0" err="1">
                <a:effectLst/>
                <a:highlight>
                  <a:srgbClr val="FFFF00"/>
                </a:highlight>
                <a:latin typeface="Roboto"/>
              </a:rPr>
              <a:t>NewPropName</a:t>
            </a:r>
            <a:r>
              <a:rPr lang="en-US" altLang="ko-KR" b="0" i="0" dirty="0">
                <a:effectLst/>
                <a:highlight>
                  <a:srgbClr val="FFFF00"/>
                </a:highlight>
                <a:latin typeface="Roboto"/>
              </a:rPr>
              <a:t>` </a:t>
            </a:r>
            <a:r>
              <a:rPr lang="ko-KR" altLang="en-US" b="0" i="0" dirty="0">
                <a:effectLst/>
                <a:highlight>
                  <a:srgbClr val="FFFF00"/>
                </a:highlight>
                <a:latin typeface="Roboto"/>
              </a:rPr>
              <a:t>식으로 네이밍 </a:t>
            </a:r>
            <a:r>
              <a:rPr lang="ko-KR" altLang="en-US" b="0" i="0" dirty="0">
                <a:effectLst/>
                <a:latin typeface="Roboto"/>
              </a:rPr>
              <a:t>하는게 좋다</a:t>
            </a:r>
            <a:r>
              <a:rPr lang="en-US" altLang="ko-KR" b="0" i="0" dirty="0">
                <a:effectLst/>
                <a:latin typeface="Roboto"/>
              </a:rPr>
              <a:t>. </a:t>
            </a:r>
            <a:endParaRPr lang="en-US" altLang="ko-KR" dirty="0">
              <a:latin typeface="Roboto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Roboto"/>
            </a:endParaRPr>
          </a:p>
          <a:p>
            <a:pPr>
              <a:lnSpc>
                <a:spcPct val="150000"/>
              </a:lnSpc>
            </a:pPr>
            <a:endParaRPr lang="en-US" altLang="ko-KR" b="0" i="0" dirty="0">
              <a:effectLst/>
              <a:latin typeface="Roboto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effectLst/>
                <a:latin typeface="Roboto"/>
              </a:rPr>
              <a:t>실제로 </a:t>
            </a:r>
            <a:r>
              <a:rPr lang="en-US" altLang="ko-KR" b="0" i="0" dirty="0">
                <a:effectLst/>
                <a:latin typeface="Roboto"/>
              </a:rPr>
              <a:t>HOC</a:t>
            </a:r>
            <a:r>
              <a:rPr lang="ko-KR" altLang="en-US" b="0" i="0" dirty="0">
                <a:effectLst/>
                <a:latin typeface="Roboto"/>
              </a:rPr>
              <a:t>가 사용되는 컴포넌트에서 </a:t>
            </a:r>
            <a:r>
              <a:rPr lang="en-US" altLang="ko-KR" b="0" i="0" dirty="0">
                <a:effectLst/>
                <a:latin typeface="Roboto"/>
              </a:rPr>
              <a:t>prop</a:t>
            </a:r>
            <a:r>
              <a:rPr lang="ko-KR" altLang="en-US" b="0" i="0" dirty="0">
                <a:effectLst/>
                <a:latin typeface="Roboto"/>
              </a:rPr>
              <a:t>을 확인 할 때</a:t>
            </a:r>
            <a:r>
              <a:rPr lang="en-US" altLang="ko-KR" b="0" i="0" dirty="0">
                <a:effectLst/>
                <a:latin typeface="Roboto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/>
              </a:rPr>
              <a:t>    </a:t>
            </a:r>
            <a:r>
              <a:rPr lang="ko-KR" altLang="en-US" b="0" i="0" dirty="0">
                <a:effectLst/>
                <a:latin typeface="Roboto"/>
              </a:rPr>
              <a:t>이 </a:t>
            </a:r>
            <a:r>
              <a:rPr lang="en-US" altLang="ko-KR" b="0" i="0" dirty="0">
                <a:effectLst/>
                <a:latin typeface="Roboto"/>
              </a:rPr>
              <a:t>prop</a:t>
            </a:r>
            <a:r>
              <a:rPr lang="ko-KR" altLang="en-US" b="0" i="0" dirty="0">
                <a:effectLst/>
                <a:latin typeface="Roboto"/>
              </a:rPr>
              <a:t>이 어디에서 왔는지 명확히 알 수 있기 때문이다</a:t>
            </a:r>
            <a:r>
              <a:rPr lang="en-US" altLang="ko-KR" b="0" i="0" dirty="0">
                <a:effectLst/>
                <a:latin typeface="Roboto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Roboto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Roboto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Roboto"/>
              </a:rPr>
              <a:t>ex) </a:t>
            </a:r>
            <a:r>
              <a:rPr lang="en-US" altLang="ko-KR" dirty="0" err="1">
                <a:latin typeface="Roboto"/>
              </a:rPr>
              <a:t>withLoading</a:t>
            </a:r>
            <a:r>
              <a:rPr lang="en-US" altLang="ko-KR" dirty="0">
                <a:latin typeface="Roboto"/>
              </a:rPr>
              <a:t>, </a:t>
            </a:r>
            <a:r>
              <a:rPr lang="en-US" altLang="ko-KR" dirty="0" err="1">
                <a:latin typeface="Roboto"/>
              </a:rPr>
              <a:t>withAuth</a:t>
            </a:r>
            <a:r>
              <a:rPr lang="en-US" altLang="ko-KR" dirty="0">
                <a:latin typeface="Roboto"/>
              </a:rPr>
              <a:t> </a:t>
            </a:r>
            <a:r>
              <a:rPr lang="ko-KR" altLang="en-US" dirty="0">
                <a:latin typeface="Roboto"/>
              </a:rPr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88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(Higher Order Component) - </a:t>
            </a:r>
            <a:r>
              <a:rPr lang="ko-KR" altLang="en-US" dirty="0"/>
              <a:t>주의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3D456F-C2D7-49C9-9229-6371C084BCDB}"/>
              </a:ext>
            </a:extLst>
          </p:cNvPr>
          <p:cNvSpPr/>
          <p:nvPr/>
        </p:nvSpPr>
        <p:spPr>
          <a:xfrm>
            <a:off x="5766032" y="5869926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hlinkClick r:id="rId2"/>
              </a:rPr>
              <a:t>참고</a:t>
            </a:r>
            <a:endParaRPr lang="en-US" altLang="ko-KR" sz="800" dirty="0">
              <a:hlinkClick r:id="rId2"/>
            </a:endParaRPr>
          </a:p>
          <a:p>
            <a:r>
              <a:rPr lang="en-US" altLang="ko-KR" sz="800" dirty="0">
                <a:hlinkClick r:id="rId2"/>
              </a:rPr>
              <a:t>https://www.vobour.com/%EB%A6%AC%EC%95%A1%ED%8A%B8-react-%EC%9D%B4%ED%95%B4-4-higher-order-component</a:t>
            </a:r>
            <a:endParaRPr lang="en-US" altLang="ko-KR" sz="800" dirty="0"/>
          </a:p>
          <a:p>
            <a:r>
              <a:rPr lang="en-US" altLang="ko-KR" sz="800" dirty="0">
                <a:hlinkClick r:id="rId3"/>
              </a:rPr>
              <a:t>https://reactjs.org/docs/higher-order-components.html#caveats</a:t>
            </a:r>
            <a:endParaRPr lang="ko-KR" altLang="en-US" sz="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CF7DA07-55C3-4FBD-A203-2105D3DC0205}"/>
              </a:ext>
            </a:extLst>
          </p:cNvPr>
          <p:cNvSpPr/>
          <p:nvPr/>
        </p:nvSpPr>
        <p:spPr>
          <a:xfrm>
            <a:off x="1013398" y="3653729"/>
            <a:ext cx="4445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-apple-system"/>
              </a:rPr>
              <a:t>- Refs Aren’t Passed Through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D44350-3AEA-4D71-8EB7-6B29D9FE90F6}"/>
              </a:ext>
            </a:extLst>
          </p:cNvPr>
          <p:cNvSpPr/>
          <p:nvPr/>
        </p:nvSpPr>
        <p:spPr>
          <a:xfrm>
            <a:off x="1013398" y="2579475"/>
            <a:ext cx="5861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-apple-system"/>
              </a:rPr>
              <a:t>- Static Methods Must Be Copied Over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8D9935-F4EA-44A0-89B8-46A058344B7C}"/>
              </a:ext>
            </a:extLst>
          </p:cNvPr>
          <p:cNvSpPr/>
          <p:nvPr/>
        </p:nvSpPr>
        <p:spPr>
          <a:xfrm>
            <a:off x="1013398" y="1505221"/>
            <a:ext cx="6641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i="0" dirty="0">
                <a:solidFill>
                  <a:srgbClr val="000000"/>
                </a:solidFill>
                <a:effectLst/>
                <a:latin typeface="-apple-system"/>
              </a:rPr>
              <a:t>- Don’t Use HOCs Inside the render Method</a:t>
            </a:r>
          </a:p>
        </p:txBody>
      </p:sp>
    </p:spTree>
    <p:extLst>
      <p:ext uri="{BB962C8B-B14F-4D97-AF65-F5344CB8AC3E}">
        <p14:creationId xmlns:p14="http://schemas.microsoft.com/office/powerpoint/2010/main" val="2648766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</a:t>
            </a:r>
            <a:r>
              <a:rPr lang="ko-KR" altLang="en-US" dirty="0"/>
              <a:t>예제와 활용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ED63E8-A710-45DB-9692-2AD89375FF92}"/>
              </a:ext>
            </a:extLst>
          </p:cNvPr>
          <p:cNvSpPr/>
          <p:nvPr/>
        </p:nvSpPr>
        <p:spPr>
          <a:xfrm>
            <a:off x="6193872" y="5978982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700" dirty="0">
                <a:hlinkClick r:id="rId2"/>
              </a:rPr>
              <a:t>참고</a:t>
            </a:r>
            <a:r>
              <a:rPr lang="en-US" altLang="ko-KR" sz="700" dirty="0">
                <a:hlinkClick r:id="rId2"/>
              </a:rPr>
              <a:t>https://www.vobour.com/%EB%A6%AC%EC%95%A1%ED%8A%B8-react-%EC%9D%B4%ED%95%B4-4-higher-order-component</a:t>
            </a:r>
            <a:endParaRPr lang="ko-KR" altLang="en-US" sz="7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0BEFD-B932-4826-9D4C-DBF95A33447B}"/>
              </a:ext>
            </a:extLst>
          </p:cNvPr>
          <p:cNvSpPr/>
          <p:nvPr/>
        </p:nvSpPr>
        <p:spPr>
          <a:xfrm>
            <a:off x="2055614" y="1560216"/>
            <a:ext cx="7558169" cy="18037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const </a:t>
            </a:r>
            <a:r>
              <a:rPr lang="en-US" altLang="ko-KR" dirty="0" err="1"/>
              <a:t>withLoading</a:t>
            </a:r>
            <a:r>
              <a:rPr lang="en-US" altLang="ko-KR" dirty="0"/>
              <a:t> = (</a:t>
            </a:r>
            <a:r>
              <a:rPr lang="en-US" altLang="ko-KR" dirty="0" err="1"/>
              <a:t>WrappedComponent</a:t>
            </a:r>
            <a:r>
              <a:rPr lang="en-US" altLang="ko-KR" dirty="0"/>
              <a:t>) =&gt; (props) =&gt;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</a:t>
            </a:r>
            <a:r>
              <a:rPr lang="en-US" altLang="ko-KR" dirty="0" err="1"/>
              <a:t>props.isLoading</a:t>
            </a: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    ? &lt;div&gt;Loading ...&lt;/div&gt;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: &lt;</a:t>
            </a:r>
            <a:r>
              <a:rPr lang="en-US" altLang="ko-KR" dirty="0" err="1"/>
              <a:t>WrappedComponent</a:t>
            </a:r>
            <a:r>
              <a:rPr lang="en-US" altLang="ko-KR" dirty="0"/>
              <a:t> { ...props } /&gt;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830AD6-7375-4653-9B03-561EAC8D5C0F}"/>
              </a:ext>
            </a:extLst>
          </p:cNvPr>
          <p:cNvSpPr/>
          <p:nvPr/>
        </p:nvSpPr>
        <p:spPr>
          <a:xfrm>
            <a:off x="2055614" y="3665922"/>
            <a:ext cx="7558169" cy="8305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export default </a:t>
            </a:r>
            <a:r>
              <a:rPr lang="en-US" altLang="ko-KR" dirty="0" err="1"/>
              <a:t>withLoading</a:t>
            </a:r>
            <a:r>
              <a:rPr lang="en-US" altLang="ko-KR" dirty="0"/>
              <a:t>(</a:t>
            </a:r>
            <a:r>
              <a:rPr lang="en-US" altLang="ko-KR" dirty="0" err="1"/>
              <a:t>TodoList</a:t>
            </a:r>
            <a:r>
              <a:rPr lang="en-US" altLang="ko-KR" dirty="0"/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720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</a:t>
            </a:r>
            <a:r>
              <a:rPr lang="ko-KR" altLang="en-US" dirty="0"/>
              <a:t>예제와 활용 </a:t>
            </a:r>
            <a:r>
              <a:rPr lang="en-US" altLang="ko-KR" dirty="0"/>
              <a:t>– HOC </a:t>
            </a:r>
            <a:r>
              <a:rPr lang="ko-KR" altLang="en-US" dirty="0"/>
              <a:t>인자전달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60BEFD-B932-4826-9D4C-DBF95A33447B}"/>
              </a:ext>
            </a:extLst>
          </p:cNvPr>
          <p:cNvSpPr/>
          <p:nvPr/>
        </p:nvSpPr>
        <p:spPr>
          <a:xfrm>
            <a:off x="1560663" y="1157545"/>
            <a:ext cx="8732629" cy="121464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export default </a:t>
            </a:r>
            <a:r>
              <a:rPr lang="en-US" altLang="ko-KR" dirty="0" err="1"/>
              <a:t>withLoading</a:t>
            </a:r>
            <a:r>
              <a:rPr lang="en-US" altLang="ko-KR" dirty="0"/>
              <a:t>({ type: 'circle' })(</a:t>
            </a:r>
            <a:r>
              <a:rPr lang="en-US" altLang="ko-KR" dirty="0" err="1"/>
              <a:t>TodoList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0830AD6-7375-4653-9B03-561EAC8D5C0F}"/>
              </a:ext>
            </a:extLst>
          </p:cNvPr>
          <p:cNvSpPr/>
          <p:nvPr/>
        </p:nvSpPr>
        <p:spPr>
          <a:xfrm>
            <a:off x="1560663" y="2621983"/>
            <a:ext cx="8732629" cy="319627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 const </a:t>
            </a:r>
            <a:r>
              <a:rPr lang="en-US" altLang="ko-KR" dirty="0" err="1"/>
              <a:t>withLoading</a:t>
            </a:r>
            <a:r>
              <a:rPr lang="en-US" altLang="ko-KR" dirty="0"/>
              <a:t> = options =&gt; </a:t>
            </a:r>
            <a:r>
              <a:rPr lang="en-US" altLang="ko-KR" dirty="0" err="1"/>
              <a:t>WrappedComponent</a:t>
            </a:r>
            <a:r>
              <a:rPr lang="en-US" altLang="ko-KR" dirty="0"/>
              <a:t> =&gt; props =&gt;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if (</a:t>
            </a:r>
            <a:r>
              <a:rPr lang="en-US" altLang="ko-KR" dirty="0" err="1"/>
              <a:t>props.isLoading</a:t>
            </a:r>
            <a:r>
              <a:rPr lang="en-US" altLang="ko-KR" dirty="0"/>
              <a:t>)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if (</a:t>
            </a:r>
            <a:r>
              <a:rPr lang="en-US" altLang="ko-KR" dirty="0" err="1"/>
              <a:t>options.type</a:t>
            </a:r>
            <a:r>
              <a:rPr lang="en-US" altLang="ko-KR" dirty="0"/>
              <a:t> === 'circle')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return &lt;</a:t>
            </a:r>
            <a:r>
              <a:rPr lang="en-US" altLang="ko-KR" dirty="0" err="1"/>
              <a:t>CircularLoading</a:t>
            </a:r>
            <a:r>
              <a:rPr lang="en-US" altLang="ko-KR" dirty="0"/>
              <a:t> /&gt;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}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return &lt;</a:t>
            </a:r>
            <a:r>
              <a:rPr lang="en-US" altLang="ko-KR" dirty="0" err="1"/>
              <a:t>LinearLoading</a:t>
            </a:r>
            <a:r>
              <a:rPr lang="en-US" altLang="ko-KR" dirty="0"/>
              <a:t> /&gt;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}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return &lt;</a:t>
            </a:r>
            <a:r>
              <a:rPr lang="en-US" altLang="ko-KR" dirty="0" err="1"/>
              <a:t>WrappedComponent</a:t>
            </a:r>
            <a:r>
              <a:rPr lang="en-US" altLang="ko-KR" dirty="0"/>
              <a:t> {...props} /&gt;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713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</a:t>
            </a:r>
            <a:r>
              <a:rPr lang="ko-KR" altLang="en-US" dirty="0"/>
              <a:t>실습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AEB4C8-6F22-40B7-9440-AA36FF16AA81}"/>
              </a:ext>
            </a:extLst>
          </p:cNvPr>
          <p:cNvSpPr txBox="1">
            <a:spLocks/>
          </p:cNvSpPr>
          <p:nvPr/>
        </p:nvSpPr>
        <p:spPr>
          <a:xfrm>
            <a:off x="838200" y="3697207"/>
            <a:ext cx="10515600" cy="2836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hlinkClick r:id="rId2"/>
              </a:rPr>
              <a:t>https://github.com/nkiateam/react-component-tutorial</a:t>
            </a:r>
            <a:endParaRPr lang="en-US" altLang="ko-KR" dirty="0"/>
          </a:p>
          <a:p>
            <a:r>
              <a:rPr lang="en-US" altLang="ko-KR" dirty="0"/>
              <a:t>git </a:t>
            </a:r>
            <a:r>
              <a:rPr lang="ko-KR" altLang="en-US" dirty="0"/>
              <a:t>소스</a:t>
            </a:r>
            <a:r>
              <a:rPr lang="en-US" altLang="ko-KR" dirty="0"/>
              <a:t> </a:t>
            </a:r>
            <a:r>
              <a:rPr lang="ko-KR" altLang="en-US" dirty="0"/>
              <a:t>다운 받고 싶은 폴더 선택</a:t>
            </a:r>
            <a:endParaRPr lang="en-US" altLang="ko-KR" dirty="0"/>
          </a:p>
          <a:p>
            <a:r>
              <a:rPr lang="en-US" altLang="ko-KR" dirty="0"/>
              <a:t>git clone </a:t>
            </a:r>
            <a:r>
              <a:rPr lang="en-US" altLang="ko-KR" sz="2400" dirty="0">
                <a:hlinkClick r:id="rId2"/>
              </a:rPr>
              <a:t>https://github.com/nkiateam/react-component-tutorial</a:t>
            </a:r>
            <a:endParaRPr lang="en-US" altLang="ko-KR" sz="2400" dirty="0"/>
          </a:p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react-component-tutorial</a:t>
            </a:r>
          </a:p>
          <a:p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489374-4B2D-49DA-ADCC-797FE585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354" y="806784"/>
            <a:ext cx="4309599" cy="2831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DA9FB5-2F1A-4903-A7A7-E8C91E36C344}"/>
              </a:ext>
            </a:extLst>
          </p:cNvPr>
          <p:cNvSpPr/>
          <p:nvPr/>
        </p:nvSpPr>
        <p:spPr>
          <a:xfrm>
            <a:off x="6093013" y="1437804"/>
            <a:ext cx="49234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A1A1A"/>
                </a:solidFill>
                <a:latin typeface="-apple-system"/>
              </a:rPr>
              <a:t>참고 경로 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: 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src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/examples/02_hoc</a:t>
            </a:r>
          </a:p>
          <a:p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 </a:t>
            </a:r>
          </a:p>
          <a:p>
            <a:r>
              <a:rPr lang="ko-KR" altLang="en-US" sz="2400" b="1" i="0" dirty="0">
                <a:solidFill>
                  <a:srgbClr val="1A1A1A"/>
                </a:solidFill>
                <a:effectLst/>
                <a:latin typeface="-apple-system"/>
              </a:rPr>
              <a:t>실습 경로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 : 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src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todo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/02_hoc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088962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개요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C2E2B-7590-4B3D-B72D-A0574AF75D6D}"/>
              </a:ext>
            </a:extLst>
          </p:cNvPr>
          <p:cNvSpPr/>
          <p:nvPr/>
        </p:nvSpPr>
        <p:spPr>
          <a:xfrm>
            <a:off x="6721648" y="6063807"/>
            <a:ext cx="4722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https://ko.reactjs.org/docs/hooks-intro.html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1BEF11-6AEF-4172-9CE4-0E619BA4F978}"/>
              </a:ext>
            </a:extLst>
          </p:cNvPr>
          <p:cNvSpPr/>
          <p:nvPr/>
        </p:nvSpPr>
        <p:spPr>
          <a:xfrm>
            <a:off x="215383" y="1345932"/>
            <a:ext cx="5692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1" dirty="0" err="1"/>
              <a:t>Hook은</a:t>
            </a:r>
            <a:r>
              <a:rPr lang="ko-KR" altLang="en-US" b="1" i="1" dirty="0"/>
              <a:t> 함수 컴포넌트에서 </a:t>
            </a:r>
            <a:r>
              <a:rPr lang="ko-KR" altLang="en-US" b="1" i="1" dirty="0" err="1"/>
              <a:t>React</a:t>
            </a:r>
            <a:r>
              <a:rPr lang="ko-KR" altLang="en-US" b="1" i="1" dirty="0"/>
              <a:t> </a:t>
            </a:r>
            <a:r>
              <a:rPr lang="ko-KR" altLang="en-US" b="1" i="1" dirty="0" err="1"/>
              <a:t>state와</a:t>
            </a:r>
            <a:r>
              <a:rPr lang="ko-KR" altLang="en-US" b="1" i="1" dirty="0"/>
              <a:t> </a:t>
            </a:r>
            <a:endParaRPr lang="en-US" altLang="ko-KR" b="1" i="1" dirty="0"/>
          </a:p>
          <a:p>
            <a:r>
              <a:rPr lang="ko-KR" altLang="en-US" b="1" i="1" dirty="0"/>
              <a:t>생명주기 기능(</a:t>
            </a:r>
            <a:r>
              <a:rPr lang="ko-KR" altLang="en-US" b="1" i="1" dirty="0" err="1"/>
              <a:t>lifecycle</a:t>
            </a:r>
            <a:r>
              <a:rPr lang="ko-KR" altLang="en-US" b="1" i="1" dirty="0"/>
              <a:t> </a:t>
            </a:r>
            <a:r>
              <a:rPr lang="ko-KR" altLang="en-US" b="1" i="1" dirty="0" err="1"/>
              <a:t>features</a:t>
            </a:r>
            <a:r>
              <a:rPr lang="ko-KR" altLang="en-US" b="1" i="1" dirty="0"/>
              <a:t>)을 </a:t>
            </a:r>
            <a:endParaRPr lang="en-US" altLang="ko-KR" b="1" i="1" dirty="0"/>
          </a:p>
          <a:p>
            <a:r>
              <a:rPr lang="ko-KR" altLang="en-US" b="1" i="1" dirty="0"/>
              <a:t>“연동(</a:t>
            </a:r>
            <a:r>
              <a:rPr lang="ko-KR" altLang="en-US" b="1" i="1" dirty="0" err="1"/>
              <a:t>hook</a:t>
            </a:r>
            <a:r>
              <a:rPr lang="ko-KR" altLang="en-US" b="1" i="1" dirty="0"/>
              <a:t> </a:t>
            </a:r>
            <a:r>
              <a:rPr lang="ko-KR" altLang="en-US" b="1" i="1" dirty="0" err="1"/>
              <a:t>into</a:t>
            </a:r>
            <a:r>
              <a:rPr lang="ko-KR" altLang="en-US" b="1" i="1" dirty="0"/>
              <a:t>)“</a:t>
            </a:r>
            <a:r>
              <a:rPr lang="en-US" altLang="ko-KR" b="1" i="1" dirty="0"/>
              <a:t> </a:t>
            </a:r>
            <a:r>
              <a:rPr lang="ko-KR" altLang="en-US" b="1" i="1" dirty="0"/>
              <a:t>할 수 있게 해주는 함수입니다. </a:t>
            </a:r>
            <a:endParaRPr lang="en-US" altLang="ko-KR" b="1" i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68A904-81A1-420A-983C-B3674325B642}"/>
              </a:ext>
            </a:extLst>
          </p:cNvPr>
          <p:cNvSpPr/>
          <p:nvPr/>
        </p:nvSpPr>
        <p:spPr>
          <a:xfrm>
            <a:off x="215383" y="3753941"/>
            <a:ext cx="473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Hook은</a:t>
            </a:r>
            <a:r>
              <a:rPr lang="ko-KR" altLang="en-US" dirty="0"/>
              <a:t> </a:t>
            </a:r>
            <a:r>
              <a:rPr lang="ko-KR" altLang="en-US" dirty="0" err="1"/>
              <a:t>class</a:t>
            </a:r>
            <a:r>
              <a:rPr lang="ko-KR" altLang="en-US" dirty="0"/>
              <a:t> 안에서는 동작하지 않습니다.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B7D0A0-8ECF-48CA-BD50-BE81D360383E}"/>
              </a:ext>
            </a:extLst>
          </p:cNvPr>
          <p:cNvSpPr/>
          <p:nvPr/>
        </p:nvSpPr>
        <p:spPr>
          <a:xfrm>
            <a:off x="215383" y="2837431"/>
            <a:ext cx="55102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-apple-system"/>
              </a:rPr>
              <a:t>Hook</a:t>
            </a:r>
            <a:r>
              <a:rPr lang="ko-KR" altLang="en-US" dirty="0">
                <a:latin typeface="-apple-system"/>
              </a:rPr>
              <a:t>가 </a:t>
            </a:r>
            <a:r>
              <a:rPr lang="en-US" altLang="ko-KR" dirty="0">
                <a:latin typeface="-apple-system"/>
              </a:rPr>
              <a:t>React </a:t>
            </a:r>
            <a:r>
              <a:rPr lang="ko-KR" altLang="en-US" dirty="0">
                <a:latin typeface="-apple-system"/>
              </a:rPr>
              <a:t>버전 </a:t>
            </a:r>
            <a:r>
              <a:rPr lang="en-US" altLang="ko-KR" dirty="0">
                <a:latin typeface="-apple-system"/>
              </a:rPr>
              <a:t>16.8</a:t>
            </a:r>
            <a:r>
              <a:rPr lang="ko-KR" altLang="en-US" dirty="0">
                <a:latin typeface="-apple-system"/>
              </a:rPr>
              <a:t>에 새로 추가되었습니다</a:t>
            </a:r>
            <a:r>
              <a:rPr lang="en-US" altLang="ko-KR" dirty="0"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589CC1-34B7-49B3-8817-4849C872DF9C}"/>
              </a:ext>
            </a:extLst>
          </p:cNvPr>
          <p:cNvSpPr/>
          <p:nvPr/>
        </p:nvSpPr>
        <p:spPr>
          <a:xfrm>
            <a:off x="215383" y="4625518"/>
            <a:ext cx="5510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-apple-system"/>
              </a:rPr>
              <a:t>Hook</a:t>
            </a:r>
            <a:r>
              <a:rPr lang="ko-KR" altLang="en-US" dirty="0">
                <a:latin typeface="-apple-system"/>
              </a:rPr>
              <a:t>를 이용하여 </a:t>
            </a:r>
            <a:r>
              <a:rPr lang="en-US" altLang="ko-KR" dirty="0">
                <a:latin typeface="-apple-system"/>
              </a:rPr>
              <a:t>Class</a:t>
            </a:r>
            <a:r>
              <a:rPr lang="ko-KR" altLang="en-US" dirty="0">
                <a:latin typeface="-apple-system"/>
              </a:rPr>
              <a:t>를 작성할 필요 없이 </a:t>
            </a:r>
            <a:endParaRPr lang="en-US" altLang="ko-KR" dirty="0">
              <a:latin typeface="-apple-system"/>
            </a:endParaRPr>
          </a:p>
          <a:p>
            <a:r>
              <a:rPr lang="ko-KR" altLang="en-US" dirty="0">
                <a:latin typeface="-apple-system"/>
              </a:rPr>
              <a:t>상태 값과</a:t>
            </a:r>
            <a:r>
              <a:rPr lang="en-US" altLang="ko-KR" dirty="0">
                <a:latin typeface="-apple-system"/>
              </a:rPr>
              <a:t> </a:t>
            </a:r>
            <a:r>
              <a:rPr lang="ko-KR" altLang="en-US" dirty="0">
                <a:latin typeface="-apple-system"/>
              </a:rPr>
              <a:t>여러 </a:t>
            </a:r>
            <a:r>
              <a:rPr lang="en-US" altLang="ko-KR" dirty="0">
                <a:latin typeface="-apple-system"/>
              </a:rPr>
              <a:t>React</a:t>
            </a:r>
            <a:r>
              <a:rPr lang="ko-KR" altLang="en-US" dirty="0">
                <a:latin typeface="-apple-system"/>
              </a:rPr>
              <a:t>의 기능을 사용할 수 있습니다</a:t>
            </a:r>
            <a:r>
              <a:rPr lang="en-US" altLang="ko-KR" dirty="0"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D8DA2B-283A-4F71-858C-9878D4F590A3}"/>
              </a:ext>
            </a:extLst>
          </p:cNvPr>
          <p:cNvSpPr/>
          <p:nvPr/>
        </p:nvSpPr>
        <p:spPr>
          <a:xfrm>
            <a:off x="5864848" y="922948"/>
            <a:ext cx="6096001" cy="504188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import React, { </a:t>
            </a:r>
            <a:r>
              <a:rPr lang="en-US" altLang="ko-KR" dirty="0" err="1"/>
              <a:t>useState</a:t>
            </a:r>
            <a:r>
              <a:rPr lang="en-US" altLang="ko-KR" dirty="0"/>
              <a:t> } from 'react';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function Example()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// "count"</a:t>
            </a:r>
            <a:r>
              <a:rPr lang="ko-KR" altLang="en-US" dirty="0"/>
              <a:t>라는 새로운 상태 값을 정의합니다</a:t>
            </a:r>
            <a:r>
              <a:rPr lang="en-US" altLang="ko-KR" dirty="0"/>
              <a:t>.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const [count, </a:t>
            </a:r>
            <a:r>
              <a:rPr lang="en-US" altLang="ko-KR" dirty="0" err="1"/>
              <a:t>setCount</a:t>
            </a:r>
            <a:r>
              <a:rPr lang="en-US" altLang="ko-KR" dirty="0"/>
              <a:t>] = </a:t>
            </a:r>
            <a:r>
              <a:rPr lang="en-US" altLang="ko-KR" dirty="0" err="1"/>
              <a:t>useState</a:t>
            </a:r>
            <a:r>
              <a:rPr lang="en-US" altLang="ko-KR" dirty="0"/>
              <a:t>(0);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  return (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&lt;div&gt;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&lt;p&gt;You clicked {count} times&lt;/p&gt;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&lt;button </a:t>
            </a:r>
            <a:r>
              <a:rPr lang="en-US" altLang="ko-KR" dirty="0" err="1"/>
              <a:t>onClick</a:t>
            </a:r>
            <a:r>
              <a:rPr lang="en-US" altLang="ko-KR" dirty="0"/>
              <a:t>={() =&gt; </a:t>
            </a:r>
            <a:r>
              <a:rPr lang="en-US" altLang="ko-KR" dirty="0" err="1"/>
              <a:t>setCount</a:t>
            </a:r>
            <a:r>
              <a:rPr lang="en-US" altLang="ko-KR" dirty="0"/>
              <a:t>(count + 1)}&gt;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  Click me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  &lt;/button&gt;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&lt;/div&gt;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);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28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C2E2B-7590-4B3D-B72D-A0574AF75D6D}"/>
              </a:ext>
            </a:extLst>
          </p:cNvPr>
          <p:cNvSpPr/>
          <p:nvPr/>
        </p:nvSpPr>
        <p:spPr>
          <a:xfrm>
            <a:off x="8703854" y="6155369"/>
            <a:ext cx="32221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hlinkClick r:id="rId2"/>
              </a:rPr>
              <a:t>https://ko.reactjs.org/docs/hooks-intro.html</a:t>
            </a:r>
            <a:endParaRPr lang="ko-KR" altLang="en-US" sz="1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98409F9-B62E-44D7-88DC-74DF97626147}"/>
              </a:ext>
            </a:extLst>
          </p:cNvPr>
          <p:cNvSpPr/>
          <p:nvPr/>
        </p:nvSpPr>
        <p:spPr>
          <a:xfrm>
            <a:off x="581637" y="1062170"/>
            <a:ext cx="7857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1.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컴포넌트 사이에서 상태와 관련된 로직을 재사용하기 어렵습니다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CAE885-6BB7-4AFD-A026-AD3F4E0F1A59}"/>
              </a:ext>
            </a:extLst>
          </p:cNvPr>
          <p:cNvSpPr/>
          <p:nvPr/>
        </p:nvSpPr>
        <p:spPr>
          <a:xfrm>
            <a:off x="717535" y="2597678"/>
            <a:ext cx="10649548" cy="33239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400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React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는 컴포넌트에 재사용 가능한 행동을 붙이는 방법을 제공하지 않습니다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예를 들어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스토어에 컴포넌트를 연결하는 것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)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만약 이전부터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React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를 사용해왔다면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이것을 해결하기 위해 </a:t>
            </a:r>
            <a:r>
              <a:rPr lang="en-US" altLang="ko-KR" sz="1400" b="0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render props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 그리고 </a:t>
            </a:r>
            <a:r>
              <a:rPr lang="ko-KR" altLang="en-US" sz="1400" b="0" i="0" u="none" strike="noStrike" dirty="0">
                <a:solidFill>
                  <a:srgbClr val="1A1A1A"/>
                </a:solidFill>
                <a:effectLst/>
                <a:latin typeface="-apple-system"/>
                <a:hlinkClick r:id="rId4"/>
              </a:rPr>
              <a:t>고차 컴포넌트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-apple-system"/>
              </a:rPr>
              <a:t>와 같은 패턴에 익숙할 것입니다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-apple-system"/>
              </a:rPr>
              <a:t>. </a:t>
            </a:r>
          </a:p>
          <a:p>
            <a:endParaRPr lang="en-US" altLang="ko-KR" sz="1400" dirty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sz="1400" dirty="0"/>
              <a:t>React </a:t>
            </a:r>
            <a:r>
              <a:rPr lang="ko-KR" altLang="en-US" sz="1400" dirty="0"/>
              <a:t>개발자 도구에서 전형적인 </a:t>
            </a:r>
            <a:r>
              <a:rPr lang="en-US" altLang="ko-KR" sz="1400" dirty="0"/>
              <a:t>React </a:t>
            </a:r>
            <a:r>
              <a:rPr lang="ko-KR" altLang="en-US" sz="1400" dirty="0"/>
              <a:t>애플리케이션을 본다면</a:t>
            </a:r>
            <a:r>
              <a:rPr lang="en-US" altLang="ko-KR" sz="1400" dirty="0"/>
              <a:t>, providers, consumers, </a:t>
            </a:r>
            <a:r>
              <a:rPr lang="ko-KR" altLang="en-US" sz="1400" dirty="0"/>
              <a:t>고차 컴포넌트</a:t>
            </a:r>
            <a:r>
              <a:rPr lang="en-US" altLang="ko-KR" sz="1400" dirty="0"/>
              <a:t>, render props </a:t>
            </a:r>
            <a:r>
              <a:rPr lang="ko-KR" altLang="en-US" sz="1400" dirty="0"/>
              <a:t>그리고 다른 추상화에 대한 레이어로 둘러 싸인 </a:t>
            </a:r>
            <a:r>
              <a:rPr lang="ko-KR" altLang="en-US" sz="1400" dirty="0">
                <a:highlight>
                  <a:srgbClr val="FFFF00"/>
                </a:highlight>
              </a:rPr>
              <a:t>“래퍼 지옥</a:t>
            </a:r>
            <a:r>
              <a:rPr lang="en-US" altLang="ko-KR" sz="1400" dirty="0">
                <a:highlight>
                  <a:srgbClr val="FFFF00"/>
                </a:highlight>
              </a:rPr>
              <a:t>(wrapper hell)“</a:t>
            </a:r>
            <a:r>
              <a:rPr lang="ko-KR" altLang="en-US" sz="1400" dirty="0"/>
              <a:t>을 볼 가능성이 높습니다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Hook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를 사용하면 컴포넌트로부터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상태 관련 로직을 </a:t>
            </a:r>
            <a:r>
              <a:rPr lang="ko-KR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추상화</a:t>
            </a:r>
            <a:r>
              <a:rPr lang="ko-KR" altLang="en-US" sz="1400" dirty="0" err="1">
                <a:solidFill>
                  <a:srgbClr val="000000"/>
                </a:solidFill>
                <a:latin typeface="-apple-system"/>
              </a:rPr>
              <a:t>할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 수 있습니다</a:t>
            </a:r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.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이것은 </a:t>
            </a:r>
            <a:r>
              <a:rPr lang="ko-KR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-apple-system"/>
              </a:rPr>
              <a:t>독립적인 테스트와 재사용이 가능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합니다</a:t>
            </a:r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. </a:t>
            </a:r>
          </a:p>
          <a:p>
            <a:endParaRPr lang="en-US" altLang="ko-KR" sz="1400" dirty="0">
              <a:solidFill>
                <a:srgbClr val="000000"/>
              </a:solidFill>
              <a:latin typeface="-apple-system"/>
            </a:endParaRPr>
          </a:p>
          <a:p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Hook</a:t>
            </a:r>
            <a:r>
              <a:rPr lang="ko-KR" altLang="en-US" sz="1400" b="1" dirty="0">
                <a:solidFill>
                  <a:srgbClr val="000000"/>
                </a:solidFill>
                <a:latin typeface="-apple-system"/>
              </a:rPr>
              <a:t>는 계층 변화 없이 상태 관련 로직을 재사용할 수 있도록 도와줍니다</a:t>
            </a:r>
            <a:r>
              <a:rPr lang="en-US" altLang="ko-KR" sz="1400" b="1" dirty="0">
                <a:solidFill>
                  <a:srgbClr val="000000"/>
                </a:solidFill>
                <a:latin typeface="-apple-system"/>
              </a:rPr>
              <a:t>.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 </a:t>
            </a:r>
            <a:endParaRPr lang="en-US" altLang="ko-KR" sz="1400" dirty="0">
              <a:solidFill>
                <a:srgbClr val="000000"/>
              </a:solidFill>
              <a:latin typeface="-apple-system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이것은 많은 컴포넌트들 혹은 커뮤니티 사이에서 </a:t>
            </a:r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Hook</a:t>
            </a:r>
            <a:r>
              <a:rPr lang="ko-KR" altLang="en-US" sz="1400" dirty="0">
                <a:solidFill>
                  <a:srgbClr val="000000"/>
                </a:solidFill>
                <a:latin typeface="-apple-system"/>
              </a:rPr>
              <a:t>를 공유하기 쉬워집니다</a:t>
            </a:r>
            <a:r>
              <a:rPr lang="en-US" altLang="ko-KR" sz="1400" dirty="0">
                <a:solidFill>
                  <a:srgbClr val="000000"/>
                </a:solidFill>
                <a:latin typeface="-apple-system"/>
              </a:rPr>
              <a:t>.</a:t>
            </a:r>
            <a:endParaRPr lang="ko-KR" altLang="en-US" sz="1400" dirty="0"/>
          </a:p>
          <a:p>
            <a:endParaRPr lang="en-US" altLang="ko-KR" sz="1400" dirty="0">
              <a:solidFill>
                <a:srgbClr val="000000"/>
              </a:solidFill>
              <a:latin typeface="-apple-system"/>
            </a:endParaRPr>
          </a:p>
          <a:p>
            <a:endParaRPr lang="ko-KR" altLang="en-US" sz="1400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28780F8-A1CA-48B8-BFB7-B486806513CF}"/>
              </a:ext>
            </a:extLst>
          </p:cNvPr>
          <p:cNvSpPr/>
          <p:nvPr/>
        </p:nvSpPr>
        <p:spPr>
          <a:xfrm>
            <a:off x="8853878" y="1988721"/>
            <a:ext cx="2513205" cy="489311"/>
          </a:xfrm>
          <a:prstGeom prst="wedgeRoundRectCallout">
            <a:avLst>
              <a:gd name="adj1" fmla="val -47555"/>
              <a:gd name="adj2" fmla="val 892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쉬는 시간에 읽어보세요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729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5475B-6DB4-403A-8AB0-E6BECD3C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832C8-C2E3-4279-8A01-0208801FA3A7}"/>
              </a:ext>
            </a:extLst>
          </p:cNvPr>
          <p:cNvSpPr/>
          <p:nvPr/>
        </p:nvSpPr>
        <p:spPr>
          <a:xfrm>
            <a:off x="6093013" y="3268222"/>
            <a:ext cx="5339781" cy="20275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solidFill>
                  <a:schemeClr val="tx1"/>
                </a:solidFill>
                <a:latin typeface="+mj-lt"/>
              </a:rPr>
              <a:t>HOC</a:t>
            </a:r>
            <a:r>
              <a:rPr lang="ko-KR" alt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j-lt"/>
              </a:rPr>
              <a:t>(</a:t>
            </a:r>
            <a:r>
              <a:rPr lang="en-US" altLang="ko-KR" sz="2400" b="1" dirty="0"/>
              <a:t>Higher Order Component)</a:t>
            </a: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en-US" altLang="ko-KR" sz="2400" b="1" dirty="0">
                <a:solidFill>
                  <a:schemeClr val="tx1"/>
                </a:solidFill>
                <a:latin typeface="+mj-lt"/>
              </a:rPr>
              <a:t>Hook API</a:t>
            </a:r>
          </a:p>
          <a:p>
            <a:pPr marL="342900" indent="-342900">
              <a:buAutoNum type="arabicPeriod"/>
            </a:pPr>
            <a:endParaRPr lang="en-US" altLang="ko-KR" sz="24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AutoNum type="arabicPeriod"/>
            </a:pPr>
            <a:r>
              <a:rPr lang="ko-KR" altLang="en-US" sz="2400" b="1" dirty="0">
                <a:solidFill>
                  <a:schemeClr val="tx1"/>
                </a:solidFill>
                <a:latin typeface="+mj-lt"/>
              </a:rPr>
              <a:t>성능 최적화</a:t>
            </a:r>
            <a:endParaRPr lang="en-US" altLang="ko-KR" sz="2400" b="1" dirty="0">
              <a:solidFill>
                <a:schemeClr val="tx1"/>
              </a:solidFill>
              <a:latin typeface="+mj-lt"/>
            </a:endParaRPr>
          </a:p>
          <a:p>
            <a:endParaRPr lang="en-US" altLang="ko-KR" sz="2400" b="1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34DEC6-2D5A-46C9-89C2-8DE539ADBF4F}"/>
              </a:ext>
            </a:extLst>
          </p:cNvPr>
          <p:cNvGrpSpPr/>
          <p:nvPr/>
        </p:nvGrpSpPr>
        <p:grpSpPr>
          <a:xfrm>
            <a:off x="1741101" y="1209658"/>
            <a:ext cx="5217609" cy="1699066"/>
            <a:chOff x="1791435" y="941210"/>
            <a:chExt cx="5217609" cy="1699066"/>
          </a:xfrm>
        </p:grpSpPr>
        <p:grpSp>
          <p:nvGrpSpPr>
            <p:cNvPr id="4" name="그룹 1001">
              <a:extLst>
                <a:ext uri="{FF2B5EF4-FFF2-40B4-BE49-F238E27FC236}">
                  <a16:creationId xmlns:a16="http://schemas.microsoft.com/office/drawing/2014/main" id="{03D3EC7B-EB6C-46F2-B70F-D9B859EA8FB7}"/>
                </a:ext>
              </a:extLst>
            </p:cNvPr>
            <p:cNvGrpSpPr/>
            <p:nvPr/>
          </p:nvGrpSpPr>
          <p:grpSpPr>
            <a:xfrm>
              <a:off x="1791435" y="1673092"/>
              <a:ext cx="558731" cy="558731"/>
              <a:chOff x="2687152" y="2509637"/>
              <a:chExt cx="838095" cy="838095"/>
            </a:xfrm>
          </p:grpSpPr>
          <p:pic>
            <p:nvPicPr>
              <p:cNvPr id="6" name="Object 2">
                <a:extLst>
                  <a:ext uri="{FF2B5EF4-FFF2-40B4-BE49-F238E27FC236}">
                    <a16:creationId xmlns:a16="http://schemas.microsoft.com/office/drawing/2014/main" id="{67471FE1-A888-43BA-9ECF-2E0065E422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87152" y="2509637"/>
                <a:ext cx="838095" cy="838095"/>
              </a:xfrm>
              <a:prstGeom prst="rect">
                <a:avLst/>
              </a:prstGeom>
            </p:spPr>
          </p:pic>
        </p:grp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B763FF35-7A0F-4378-9F48-CABD86A8199A}"/>
                </a:ext>
              </a:extLst>
            </p:cNvPr>
            <p:cNvSpPr txBox="1"/>
            <p:nvPr/>
          </p:nvSpPr>
          <p:spPr>
            <a:xfrm>
              <a:off x="1867625" y="1744144"/>
              <a:ext cx="5141419" cy="89613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6000" kern="0" spc="-2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마켓 산스 Light" pitchFamily="34" charset="0"/>
                </a:rPr>
                <a:t>목차</a:t>
              </a:r>
              <a:endParaRPr lang="en-US" sz="6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B8207187-0170-401E-A721-F4F7F06E6CBC}"/>
                </a:ext>
              </a:extLst>
            </p:cNvPr>
            <p:cNvSpPr txBox="1"/>
            <p:nvPr/>
          </p:nvSpPr>
          <p:spPr>
            <a:xfrm>
              <a:off x="1867626" y="941210"/>
              <a:ext cx="2039495" cy="896132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2467" kern="0" spc="-67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G마켓 산스 Light" pitchFamily="34" charset="0"/>
                </a:rPr>
                <a:t>Table of</a:t>
              </a:r>
            </a:p>
            <a:p>
              <a:pPr algn="just"/>
              <a:r>
                <a:rPr lang="en-US" sz="2467" kern="0" spc="-67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  <a:cs typeface="G마켓 산스 Light" pitchFamily="34" charset="0"/>
                </a:rPr>
                <a:t>Contents</a:t>
              </a:r>
              <a:endParaRPr 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pic>
        <p:nvPicPr>
          <p:cNvPr id="9" name="Object 5">
            <a:extLst>
              <a:ext uri="{FF2B5EF4-FFF2-40B4-BE49-F238E27FC236}">
                <a16:creationId xmlns:a16="http://schemas.microsoft.com/office/drawing/2014/main" id="{FAD2725A-C61C-4041-AC07-EB98F7E9DF3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8900000">
            <a:off x="3884461" y="3241262"/>
            <a:ext cx="2520515" cy="5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2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동기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6EAA00-B708-4735-B024-E58BECFE1787}"/>
              </a:ext>
            </a:extLst>
          </p:cNvPr>
          <p:cNvSpPr/>
          <p:nvPr/>
        </p:nvSpPr>
        <p:spPr>
          <a:xfrm>
            <a:off x="563000" y="1047701"/>
            <a:ext cx="5793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2.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복잡한 컴포넌트들은 이해하기 어렵습니다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-apple-system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4CC2DD-221E-4958-8AC3-ED33FD63C491}"/>
              </a:ext>
            </a:extLst>
          </p:cNvPr>
          <p:cNvSpPr/>
          <p:nvPr/>
        </p:nvSpPr>
        <p:spPr>
          <a:xfrm>
            <a:off x="563000" y="2395314"/>
            <a:ext cx="10821797" cy="375487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400" dirty="0"/>
          </a:p>
          <a:p>
            <a:r>
              <a:rPr lang="ko-KR" altLang="en-US" sz="1400" dirty="0"/>
              <a:t>우리는 때론 간단하게 시작했지만 유지하기 힘든 상태 관련 로직들과 사이드 이펙트가 있는 컴포넌트들을 유지해야합니다. </a:t>
            </a:r>
            <a:endParaRPr lang="en-US" altLang="ko-KR" sz="1400" dirty="0"/>
          </a:p>
          <a:p>
            <a:r>
              <a:rPr lang="ko-KR" altLang="en-US" sz="1400" dirty="0"/>
              <a:t>각 </a:t>
            </a:r>
            <a:r>
              <a:rPr lang="ko-KR" altLang="en-US" sz="1400" dirty="0">
                <a:highlight>
                  <a:srgbClr val="FFFF00"/>
                </a:highlight>
              </a:rPr>
              <a:t>생명주기 메서드는 자주 관련 없는 로직이 섞여 있습니다</a:t>
            </a:r>
            <a:r>
              <a:rPr lang="ko-KR" altLang="en-US" sz="1400" dirty="0"/>
              <a:t>. </a:t>
            </a:r>
            <a:endParaRPr lang="en-US" altLang="ko-KR" sz="1400" dirty="0"/>
          </a:p>
          <a:p>
            <a:r>
              <a:rPr lang="ko-KR" altLang="en-US" sz="1400" dirty="0"/>
              <a:t>예를 들어, 컴포넌트들은 </a:t>
            </a:r>
            <a:r>
              <a:rPr lang="ko-KR" altLang="en-US" sz="1400" dirty="0" err="1"/>
              <a:t>componentDidMount</a:t>
            </a:r>
            <a:r>
              <a:rPr lang="ko-KR" altLang="en-US" sz="1400" dirty="0"/>
              <a:t> 그리고 </a:t>
            </a:r>
            <a:r>
              <a:rPr lang="ko-KR" altLang="en-US" sz="1400" dirty="0" err="1"/>
              <a:t>componentDidUpdate로</a:t>
            </a:r>
            <a:r>
              <a:rPr lang="ko-KR" altLang="en-US" sz="1400" dirty="0"/>
              <a:t> 데이터를 가져오는 것을 수행할 수도 있습니다.</a:t>
            </a:r>
            <a:endParaRPr lang="en-US" altLang="ko-KR" sz="1400" dirty="0"/>
          </a:p>
          <a:p>
            <a:r>
              <a:rPr lang="ko-KR" altLang="en-US" sz="1400" dirty="0"/>
              <a:t>그러나, 같은 </a:t>
            </a:r>
            <a:r>
              <a:rPr lang="ko-KR" altLang="en-US" sz="1400" dirty="0" err="1"/>
              <a:t>componentDidMount</a:t>
            </a:r>
            <a:r>
              <a:rPr lang="ko-KR" altLang="en-US" sz="1400" dirty="0"/>
              <a:t> 메서드라도 이벤트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설정하는 것과 같은 관계없는 일부 로직이 포함될 수도 있으며, </a:t>
            </a:r>
            <a:r>
              <a:rPr lang="ko-KR" altLang="en-US" sz="1400" dirty="0" err="1"/>
              <a:t>componentWillUnmount에서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cleanup을</a:t>
            </a:r>
            <a:r>
              <a:rPr lang="ko-KR" altLang="en-US" sz="1400" dirty="0"/>
              <a:t> 수행하기도 합니다. 함께 변경되는 상호 관련 코드는 분리되지만 이와 연관 없는 코드들은 단일 메서드로 결합합니다. 이로 인해 </a:t>
            </a:r>
            <a:r>
              <a:rPr lang="ko-KR" altLang="en-US" sz="1400" dirty="0">
                <a:highlight>
                  <a:srgbClr val="FFFF00"/>
                </a:highlight>
              </a:rPr>
              <a:t>버그가 쉽게 발생하고 무결성</a:t>
            </a:r>
            <a:r>
              <a:rPr lang="ko-KR" altLang="en-US" sz="1400" dirty="0"/>
              <a:t>을 너무나 쉽게 해칩니다.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위와 같은 사례 안에서 상태 관련 로직이 모든 공간에 있기 때문에 이러한 컴포넌트들을 작게 만드는 것은 불가능합니다. 또한 테스트하기도 어렵습니다. 이것은 많은 사람이 </a:t>
            </a:r>
            <a:r>
              <a:rPr lang="ko-KR" altLang="en-US" sz="1400" dirty="0" err="1"/>
              <a:t>React를</a:t>
            </a:r>
            <a:r>
              <a:rPr lang="ko-KR" altLang="en-US" sz="1400" dirty="0"/>
              <a:t> </a:t>
            </a:r>
            <a:r>
              <a:rPr lang="ko-KR" altLang="en-US" sz="1400" dirty="0">
                <a:highlight>
                  <a:srgbClr val="FFFF00"/>
                </a:highlight>
              </a:rPr>
              <a:t>별도의 상태 관리 라이브러리와 함께 결합해서 사용하는 이유 중 하나</a:t>
            </a:r>
            <a:r>
              <a:rPr lang="ko-KR" altLang="en-US" sz="1400" dirty="0"/>
              <a:t>입니다. 그러나, 상태 관리 라이브러리는 종종 너무 많은 추상화를 하고, 다른 파일들 사이에서 건너뛰기를 요구하며 컴포넌트 재사용을 더욱 어렵게 만듭니다.</a:t>
            </a:r>
          </a:p>
          <a:p>
            <a:endParaRPr lang="ko-KR" altLang="en-US" sz="1400" dirty="0"/>
          </a:p>
          <a:p>
            <a:r>
              <a:rPr lang="ko-KR" altLang="en-US" sz="1400" dirty="0"/>
              <a:t>이것을 해결하기 위해, 생명주기 메서드를 기반으로 쪼개는 데 초점을 맞추기 보다는, </a:t>
            </a:r>
            <a:r>
              <a:rPr lang="ko-KR" altLang="en-US" sz="1400" dirty="0" err="1">
                <a:highlight>
                  <a:srgbClr val="FFFF00"/>
                </a:highlight>
              </a:rPr>
              <a:t>Hook를</a:t>
            </a:r>
            <a:r>
              <a:rPr lang="ko-KR" altLang="en-US" sz="1400" dirty="0">
                <a:highlight>
                  <a:srgbClr val="FFFF00"/>
                </a:highlight>
              </a:rPr>
              <a:t> 통해 로직에 기반을 둔 작은 함수로 컴포넌트를 나눌 수 있습니다. </a:t>
            </a:r>
            <a:r>
              <a:rPr lang="ko-KR" altLang="en-US" sz="1400" dirty="0"/>
              <a:t>(구독 설정 및 데이터를 불러오는 것과 같은 로직) 조금 더 예측 가능하도록 하기 위해 </a:t>
            </a:r>
            <a:r>
              <a:rPr lang="ko-KR" altLang="en-US" sz="1400" dirty="0" err="1"/>
              <a:t>리듀서를</a:t>
            </a:r>
            <a:r>
              <a:rPr lang="ko-KR" altLang="en-US" sz="1400" dirty="0"/>
              <a:t> 활용해 컴포넌트의 지역 상태 값을 관리하도록 할 수 있습니다.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9E3ABDB0-252E-40DE-8BE6-CDAAC9D611A1}"/>
              </a:ext>
            </a:extLst>
          </p:cNvPr>
          <p:cNvSpPr/>
          <p:nvPr/>
        </p:nvSpPr>
        <p:spPr>
          <a:xfrm>
            <a:off x="8853878" y="1753829"/>
            <a:ext cx="2513205" cy="489311"/>
          </a:xfrm>
          <a:prstGeom prst="wedgeRoundRectCallout">
            <a:avLst>
              <a:gd name="adj1" fmla="val -47555"/>
              <a:gd name="adj2" fmla="val 892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쉬는 시간에 읽어보세요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8219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동기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6EAA00-B708-4735-B024-E58BECFE1787}"/>
              </a:ext>
            </a:extLst>
          </p:cNvPr>
          <p:cNvSpPr/>
          <p:nvPr/>
        </p:nvSpPr>
        <p:spPr>
          <a:xfrm>
            <a:off x="577037" y="1038480"/>
            <a:ext cx="4772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highlight>
                  <a:srgbClr val="FFFF00"/>
                </a:highlight>
              </a:rPr>
              <a:t>3. Class</a:t>
            </a:r>
            <a:r>
              <a:rPr lang="ko-KR" altLang="en-US" sz="2000" b="1" dirty="0">
                <a:highlight>
                  <a:srgbClr val="FFFF00"/>
                </a:highlight>
              </a:rPr>
              <a:t>은 사람과 기계를 혼동시킵니다</a:t>
            </a:r>
            <a:r>
              <a:rPr lang="en-US" altLang="ko-KR" sz="2000" b="1" dirty="0"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4CC2DD-221E-4958-8AC3-ED33FD63C491}"/>
              </a:ext>
            </a:extLst>
          </p:cNvPr>
          <p:cNvSpPr/>
          <p:nvPr/>
        </p:nvSpPr>
        <p:spPr>
          <a:xfrm>
            <a:off x="915276" y="2279818"/>
            <a:ext cx="10469459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400" dirty="0">
              <a:highlight>
                <a:srgbClr val="FFFF00"/>
              </a:highlight>
            </a:endParaRPr>
          </a:p>
          <a:p>
            <a:r>
              <a:rPr lang="en-US" altLang="ko-KR" sz="1400" dirty="0">
                <a:highlight>
                  <a:srgbClr val="FFFF00"/>
                </a:highlight>
              </a:rPr>
              <a:t>Class</a:t>
            </a:r>
            <a:r>
              <a:rPr lang="ko-KR" altLang="en-US" sz="1400" dirty="0">
                <a:highlight>
                  <a:srgbClr val="FFFF00"/>
                </a:highlight>
              </a:rPr>
              <a:t>가 코드의 재사용성과 코드 구성을 좀 더 어렵게 만들 뿐만 아니라</a:t>
            </a:r>
            <a:r>
              <a:rPr lang="en-US" altLang="ko-KR" sz="1400" dirty="0">
                <a:highlight>
                  <a:srgbClr val="FFFF00"/>
                </a:highlight>
              </a:rPr>
              <a:t>, React</a:t>
            </a:r>
            <a:r>
              <a:rPr lang="ko-KR" altLang="en-US" sz="1400" dirty="0">
                <a:highlight>
                  <a:srgbClr val="FFFF00"/>
                </a:highlight>
              </a:rPr>
              <a:t>를 배우는데 큰 진입장벽이라는 것을 알게 되었습니다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Javascript</a:t>
            </a:r>
            <a:r>
              <a:rPr lang="ko-KR" altLang="en-US" sz="1400" dirty="0"/>
              <a:t>에서 어떻게 </a:t>
            </a:r>
            <a:r>
              <a:rPr lang="en-US" altLang="ko-KR" sz="1400" dirty="0"/>
              <a:t>this</a:t>
            </a:r>
            <a:r>
              <a:rPr lang="ko-KR" altLang="en-US" sz="1400" dirty="0"/>
              <a:t>가 작동하는지 알아야만 했고</a:t>
            </a:r>
            <a:r>
              <a:rPr lang="en-US" altLang="ko-KR" sz="1400" dirty="0"/>
              <a:t>, </a:t>
            </a:r>
            <a:r>
              <a:rPr lang="ko-KR" altLang="en-US" sz="1400" dirty="0"/>
              <a:t>대부분의 다른 언어와는 다르게 작동합니다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이벤트 </a:t>
            </a:r>
            <a:r>
              <a:rPr lang="ko-KR" altLang="en-US" sz="1400" dirty="0" err="1"/>
              <a:t>핸들러가</a:t>
            </a:r>
            <a:r>
              <a:rPr lang="ko-KR" altLang="en-US" sz="1400" dirty="0"/>
              <a:t> 등록되는 방법을 기억해야만 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불안정한 문법 제안들이 없다면</a:t>
            </a:r>
            <a:r>
              <a:rPr lang="en-US" altLang="ko-KR" sz="1400" dirty="0"/>
              <a:t>, </a:t>
            </a:r>
            <a:r>
              <a:rPr lang="ko-KR" altLang="en-US" sz="1400" dirty="0"/>
              <a:t>코드는 매우 </a:t>
            </a:r>
            <a:r>
              <a:rPr lang="ko-KR" altLang="en-US" sz="1400" dirty="0" err="1"/>
              <a:t>장황해집니다</a:t>
            </a:r>
            <a:r>
              <a:rPr lang="en-US" altLang="ko-KR" sz="1400" dirty="0"/>
              <a:t>. </a:t>
            </a:r>
            <a:r>
              <a:rPr lang="ko-KR" altLang="en-US" sz="1400" dirty="0"/>
              <a:t>사람들은 </a:t>
            </a:r>
            <a:r>
              <a:rPr lang="en-US" altLang="ko-KR" sz="1400" dirty="0"/>
              <a:t>props, state, </a:t>
            </a:r>
            <a:r>
              <a:rPr lang="ko-KR" altLang="en-US" sz="1400" dirty="0"/>
              <a:t>그리고 </a:t>
            </a:r>
            <a:r>
              <a:rPr lang="en-US" altLang="ko-KR" sz="1400" dirty="0"/>
              <a:t>top-down </a:t>
            </a:r>
            <a:r>
              <a:rPr lang="ko-KR" altLang="en-US" sz="1400" dirty="0"/>
              <a:t>데이터 흐름을 완벽하게 이해할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여전히 </a:t>
            </a:r>
            <a:r>
              <a:rPr lang="en-US" altLang="ko-KR" sz="1400" dirty="0"/>
              <a:t>Class</a:t>
            </a:r>
            <a:r>
              <a:rPr lang="ko-KR" altLang="en-US" sz="1400" dirty="0"/>
              <a:t>는 쉽지 않습니다</a:t>
            </a:r>
            <a:r>
              <a:rPr lang="en-US" altLang="ko-KR" sz="1400" dirty="0"/>
              <a:t>. React </a:t>
            </a:r>
            <a:r>
              <a:rPr lang="ko-KR" altLang="en-US" sz="1400" dirty="0"/>
              <a:t>안에서의 함수와 </a:t>
            </a:r>
            <a:r>
              <a:rPr lang="en-US" altLang="ko-KR" sz="1400" dirty="0"/>
              <a:t>Class </a:t>
            </a:r>
            <a:r>
              <a:rPr lang="ko-KR" altLang="en-US" sz="1400" dirty="0"/>
              <a:t>컴포넌트들을 구별하고 각 요소를 언제 사용하는지는 숙련된 </a:t>
            </a:r>
            <a:r>
              <a:rPr lang="en-US" altLang="ko-KR" sz="1400" dirty="0"/>
              <a:t>React </a:t>
            </a:r>
            <a:r>
              <a:rPr lang="ko-KR" altLang="en-US" sz="1400" dirty="0"/>
              <a:t>개발자 사이에서도 의견이 일치하지 않습니다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게다가</a:t>
            </a:r>
            <a:r>
              <a:rPr lang="en-US" altLang="ko-KR" sz="1400" dirty="0"/>
              <a:t>, React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  <a:r>
              <a:rPr lang="ko-KR" altLang="en-US" sz="1400" dirty="0"/>
              <a:t>년 동안 지속하여 왔으며</a:t>
            </a:r>
            <a:r>
              <a:rPr lang="en-US" altLang="ko-KR" sz="1400" dirty="0"/>
              <a:t>, </a:t>
            </a:r>
            <a:r>
              <a:rPr lang="ko-KR" altLang="en-US" sz="1400" dirty="0"/>
              <a:t>우리는 </a:t>
            </a:r>
            <a:r>
              <a:rPr lang="en-US" altLang="ko-KR" sz="1400" dirty="0"/>
              <a:t>5</a:t>
            </a:r>
            <a:r>
              <a:rPr lang="ko-KR" altLang="en-US" sz="1400" dirty="0"/>
              <a:t>년 뒤에도 이 관련성이 유지되기를 원합니다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특별하게 템플릿에 제한을 두지 않는다면</a:t>
            </a:r>
            <a:r>
              <a:rPr lang="en-US" altLang="ko-KR" sz="1400" dirty="0"/>
              <a:t>, Svelte, Angular, Glimmer, </a:t>
            </a:r>
            <a:r>
              <a:rPr lang="ko-KR" altLang="en-US" sz="1400" dirty="0"/>
              <a:t>사전 컴파일 컴포넌트는 잠재적인 능력을 가지고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최근 </a:t>
            </a:r>
            <a:r>
              <a:rPr lang="en-US" altLang="ko-KR" sz="1400" dirty="0"/>
              <a:t>Prepack</a:t>
            </a:r>
            <a:r>
              <a:rPr lang="ko-KR" altLang="en-US" sz="1400" dirty="0"/>
              <a:t>를 사용한 컴포넌트 </a:t>
            </a:r>
            <a:r>
              <a:rPr lang="en-US" altLang="ko-KR" sz="1400" dirty="0"/>
              <a:t>folding</a:t>
            </a:r>
            <a:r>
              <a:rPr lang="ko-KR" altLang="en-US" sz="1400" dirty="0"/>
              <a:t>에 대해서 실험해왔고</a:t>
            </a:r>
            <a:r>
              <a:rPr lang="en-US" altLang="ko-KR" sz="1400" dirty="0"/>
              <a:t>, </a:t>
            </a:r>
            <a:r>
              <a:rPr lang="ko-KR" altLang="en-US" sz="1400" dirty="0"/>
              <a:t>긍정적인 결과를 보았습니다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</a:t>
            </a:r>
            <a:r>
              <a:rPr lang="en-US" altLang="ko-KR" sz="1400" dirty="0"/>
              <a:t>, </a:t>
            </a:r>
            <a:r>
              <a:rPr lang="en-US" altLang="ko-KR" sz="1400" dirty="0">
                <a:highlight>
                  <a:srgbClr val="FFFF00"/>
                </a:highlight>
              </a:rPr>
              <a:t>Class </a:t>
            </a:r>
            <a:r>
              <a:rPr lang="ko-KR" altLang="en-US" sz="1400" dirty="0">
                <a:highlight>
                  <a:srgbClr val="FFFF00"/>
                </a:highlight>
              </a:rPr>
              <a:t>컴포넌트가 이러한 최적화를 더 느린 경로로 되돌리는 의도하지 않은 패턴을 장려할 수 있다는 것을 발견</a:t>
            </a:r>
            <a:r>
              <a:rPr lang="ko-KR" altLang="en-US" sz="1400" dirty="0"/>
              <a:t>했습니다</a:t>
            </a:r>
            <a:r>
              <a:rPr lang="en-US" altLang="ko-KR" sz="1400" dirty="0"/>
              <a:t>. Class</a:t>
            </a:r>
            <a:r>
              <a:rPr lang="ko-KR" altLang="en-US" sz="1400" dirty="0"/>
              <a:t>는 최근 사용되는 도구에도 많은 문제를 일으킵니다</a:t>
            </a:r>
            <a:r>
              <a:rPr lang="en-US" altLang="ko-KR" sz="1400" dirty="0"/>
              <a:t>. </a:t>
            </a:r>
            <a:r>
              <a:rPr lang="ko-KR" altLang="en-US" sz="1400" dirty="0"/>
              <a:t>예를 들어 </a:t>
            </a:r>
            <a:r>
              <a:rPr lang="en-US" altLang="ko-KR" sz="1400" dirty="0"/>
              <a:t>Class</a:t>
            </a:r>
            <a:r>
              <a:rPr lang="ko-KR" altLang="en-US" sz="1400" dirty="0"/>
              <a:t>는 잘 축소되지 않고</a:t>
            </a:r>
            <a:r>
              <a:rPr lang="en-US" altLang="ko-KR" sz="1400" dirty="0"/>
              <a:t>, </a:t>
            </a:r>
            <a:r>
              <a:rPr lang="ko-KR" altLang="en-US" sz="1400" dirty="0"/>
              <a:t>핫 리로딩을 깨지기 쉽고 신뢰할 수 없게 만듭니다</a:t>
            </a:r>
            <a:r>
              <a:rPr lang="en-US" altLang="ko-KR" sz="1400" dirty="0"/>
              <a:t>. </a:t>
            </a:r>
            <a:r>
              <a:rPr lang="ko-KR" altLang="en-US" sz="1400" dirty="0"/>
              <a:t>우리는 코드가 최적화 가능한 경로에서 유지될 가능성이 더 높은 </a:t>
            </a:r>
            <a:r>
              <a:rPr lang="en-US" altLang="ko-KR" sz="1400" dirty="0"/>
              <a:t>API</a:t>
            </a:r>
            <a:r>
              <a:rPr lang="ko-KR" altLang="en-US" sz="1400" dirty="0"/>
              <a:t>를 제공하고 싶습니다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이러한 문제를 해결하기 위해</a:t>
            </a:r>
            <a:r>
              <a:rPr lang="en-US" altLang="ko-KR" sz="1400" dirty="0"/>
              <a:t>, </a:t>
            </a:r>
            <a:r>
              <a:rPr lang="en-US" altLang="ko-KR" sz="1400" dirty="0">
                <a:highlight>
                  <a:srgbClr val="FFFF00"/>
                </a:highlight>
              </a:rPr>
              <a:t>Hook</a:t>
            </a:r>
            <a:r>
              <a:rPr lang="ko-KR" altLang="en-US" sz="1400" dirty="0">
                <a:highlight>
                  <a:srgbClr val="FFFF00"/>
                </a:highlight>
              </a:rPr>
              <a:t>는 </a:t>
            </a:r>
            <a:r>
              <a:rPr lang="en-US" altLang="ko-KR" sz="1400" dirty="0">
                <a:highlight>
                  <a:srgbClr val="FFFF00"/>
                </a:highlight>
              </a:rPr>
              <a:t>Class</a:t>
            </a:r>
            <a:r>
              <a:rPr lang="ko-KR" altLang="en-US" sz="1400" dirty="0">
                <a:highlight>
                  <a:srgbClr val="FFFF00"/>
                </a:highlight>
              </a:rPr>
              <a:t>없이 </a:t>
            </a:r>
            <a:r>
              <a:rPr lang="en-US" altLang="ko-KR" sz="1400" dirty="0">
                <a:highlight>
                  <a:srgbClr val="FFFF00"/>
                </a:highlight>
              </a:rPr>
              <a:t>React </a:t>
            </a:r>
            <a:r>
              <a:rPr lang="ko-KR" altLang="en-US" sz="1400" dirty="0">
                <a:highlight>
                  <a:srgbClr val="FFFF00"/>
                </a:highlight>
              </a:rPr>
              <a:t>기능들을 사용하는 방법을 알려줍니다</a:t>
            </a:r>
            <a:r>
              <a:rPr lang="en-US" altLang="ko-KR" sz="1400" dirty="0"/>
              <a:t>. </a:t>
            </a:r>
            <a:r>
              <a:rPr lang="ko-KR" altLang="en-US" sz="1400" dirty="0"/>
              <a:t>개념적으로 </a:t>
            </a:r>
            <a:r>
              <a:rPr lang="en-US" altLang="ko-KR" sz="1400" dirty="0"/>
              <a:t>React </a:t>
            </a:r>
            <a:r>
              <a:rPr lang="ko-KR" altLang="en-US" sz="1400" dirty="0"/>
              <a:t>컴포넌트는 항상 함수에 더 가깝습니다</a:t>
            </a:r>
            <a:r>
              <a:rPr lang="en-US" altLang="ko-KR" sz="1400" dirty="0"/>
              <a:t>. Hook</a:t>
            </a:r>
            <a:r>
              <a:rPr lang="ko-KR" altLang="en-US" sz="1400" dirty="0"/>
              <a:t>는 </a:t>
            </a:r>
            <a:r>
              <a:rPr lang="en-US" altLang="ko-KR" sz="1400" dirty="0"/>
              <a:t>React</a:t>
            </a:r>
            <a:r>
              <a:rPr lang="ko-KR" altLang="en-US" sz="1400" dirty="0"/>
              <a:t>의 정신을 희생하지 않고 함수를 받아들입니다</a:t>
            </a:r>
            <a:r>
              <a:rPr lang="en-US" altLang="ko-KR" sz="1400" dirty="0"/>
              <a:t>. Hook</a:t>
            </a:r>
            <a:r>
              <a:rPr lang="ko-KR" altLang="en-US" sz="1400" dirty="0"/>
              <a:t>는 명령형 코드로 해결책을 찾을 수 있게 해주며 복잡한 함수형 또는 반응형 프로그래밍 기술을 배우도록 요구하지 않습니다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2F07CD07-80BE-41B2-9563-8166B793943A}"/>
              </a:ext>
            </a:extLst>
          </p:cNvPr>
          <p:cNvSpPr/>
          <p:nvPr/>
        </p:nvSpPr>
        <p:spPr>
          <a:xfrm>
            <a:off x="8871530" y="1656494"/>
            <a:ext cx="2513205" cy="489311"/>
          </a:xfrm>
          <a:prstGeom prst="wedgeRoundRectCallout">
            <a:avLst>
              <a:gd name="adj1" fmla="val -47555"/>
              <a:gd name="adj2" fmla="val 8929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쉬는 시간에 읽어보세요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4601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CC2E2B-7590-4B3D-B72D-A0574AF75D6D}"/>
              </a:ext>
            </a:extLst>
          </p:cNvPr>
          <p:cNvSpPr/>
          <p:nvPr/>
        </p:nvSpPr>
        <p:spPr>
          <a:xfrm>
            <a:off x="7157484" y="3898676"/>
            <a:ext cx="4722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https://ko.reactjs.org/docs/hooks-intro.html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DBE70-A772-4210-BCBE-27562629E24E}"/>
              </a:ext>
            </a:extLst>
          </p:cNvPr>
          <p:cNvSpPr/>
          <p:nvPr/>
        </p:nvSpPr>
        <p:spPr>
          <a:xfrm>
            <a:off x="992697" y="932599"/>
            <a:ext cx="936770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1A1A1A"/>
                </a:solidFill>
                <a:effectLst/>
                <a:latin typeface="-apple-system"/>
              </a:rPr>
              <a:t>선택적 사용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endParaRPr lang="en-US" altLang="ko-KR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기존의 코드를 다시 작성할 필요 없이 일부의 컴포넌트들 안에서 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를 사용할 수 있습니다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그러나 만약 당장 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이 필요 없다면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, Hook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를 사용할 필요는 없습니다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1A1A1A"/>
              </a:solidFill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i="0" dirty="0">
                <a:solidFill>
                  <a:srgbClr val="1A1A1A"/>
                </a:solidFill>
                <a:effectLst/>
                <a:latin typeface="-apple-system"/>
              </a:rPr>
              <a:t>100% </a:t>
            </a:r>
            <a:r>
              <a:rPr lang="ko-KR" altLang="en-US" sz="2400" b="1" i="0" dirty="0">
                <a:solidFill>
                  <a:srgbClr val="1A1A1A"/>
                </a:solidFill>
                <a:effectLst/>
                <a:latin typeface="-apple-system"/>
              </a:rPr>
              <a:t>이전 버전과의 호환성</a:t>
            </a:r>
            <a:r>
              <a:rPr lang="ko-KR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 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b="0" i="0" dirty="0">
                <a:solidFill>
                  <a:srgbClr val="1A1A1A"/>
                </a:solidFill>
                <a:effectLst/>
                <a:latin typeface="-apple-system"/>
              </a:rPr>
              <a:t>는 호환성을 깨뜨리는 변화가 없습니다</a:t>
            </a:r>
            <a:r>
              <a:rPr lang="en-US" altLang="ko-KR" b="0" i="0" dirty="0">
                <a:solidFill>
                  <a:srgbClr val="1A1A1A"/>
                </a:solidFill>
                <a:effectLst/>
                <a:latin typeface="-apple-system"/>
              </a:rPr>
              <a:t>.</a:t>
            </a:r>
          </a:p>
          <a:p>
            <a:endParaRPr lang="en-US" altLang="ko-KR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BABF71-0403-4C46-BC81-B84290BD7CB2}"/>
              </a:ext>
            </a:extLst>
          </p:cNvPr>
          <p:cNvSpPr/>
          <p:nvPr/>
        </p:nvSpPr>
        <p:spPr>
          <a:xfrm>
            <a:off x="992697" y="326667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React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에서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Class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를 제거할 계획은 없습니다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ko-KR" altLang="en-US" dirty="0"/>
              <a:t>결정적으로</a:t>
            </a:r>
            <a:r>
              <a:rPr lang="en-US" altLang="ko-KR" dirty="0"/>
              <a:t>, Hook</a:t>
            </a:r>
            <a:r>
              <a:rPr lang="ko-KR" altLang="en-US" dirty="0"/>
              <a:t>은 존재하는 코드와 함께 나란히 작동함으로써 점진적으로 적용할 수 있습니다</a:t>
            </a:r>
            <a:endParaRPr lang="en-US" altLang="ko-KR" dirty="0"/>
          </a:p>
          <a:p>
            <a:endParaRPr lang="en-US" altLang="ko-KR" b="1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Hook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는 알고 있는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React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컨셉을 대체하지 않습니다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  <a:p>
            <a:endParaRPr lang="en-US" altLang="ko-KR" b="1" dirty="0">
              <a:solidFill>
                <a:srgbClr val="000000"/>
              </a:solidFill>
              <a:latin typeface="-apple-system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대신에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, Hook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props, state, context, refs,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그리고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lifecycle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와 같은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React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개념에 좀 더 직관적인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API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를 제공합니다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또한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Hook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는 이 개념들을 엮기 위해 새로운 강력한 방법을 제공합니다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C079EC-064D-429B-A2F8-5C613D05A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7833" y="4458552"/>
            <a:ext cx="5581788" cy="497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87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사용 규칙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8A5821-554F-4395-96FD-2C52291E99AE}"/>
              </a:ext>
            </a:extLst>
          </p:cNvPr>
          <p:cNvSpPr/>
          <p:nvPr/>
        </p:nvSpPr>
        <p:spPr>
          <a:xfrm>
            <a:off x="8121940" y="3896266"/>
            <a:ext cx="3008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eslint</a:t>
            </a:r>
            <a:r>
              <a:rPr lang="en-US" altLang="ko-KR" dirty="0"/>
              <a:t>-plugin-react-hooks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48EF44-3234-42A2-9677-3611EAF45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378" y="4265598"/>
            <a:ext cx="4655813" cy="18884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252BAA-B7F2-4758-89D3-250F0D6A3444}"/>
              </a:ext>
            </a:extLst>
          </p:cNvPr>
          <p:cNvSpPr/>
          <p:nvPr/>
        </p:nvSpPr>
        <p:spPr>
          <a:xfrm>
            <a:off x="1245541" y="1637761"/>
            <a:ext cx="75137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rgbClr val="1A1A1A"/>
                </a:solidFill>
                <a:effectLst/>
                <a:latin typeface="-apple-system"/>
              </a:rPr>
              <a:t>최상위</a:t>
            </a:r>
            <a:r>
              <a:rPr lang="en-US" altLang="ko-KR" sz="2000" b="1" i="0" dirty="0">
                <a:solidFill>
                  <a:srgbClr val="1A1A1A"/>
                </a:solidFill>
                <a:effectLst/>
                <a:latin typeface="-apple-system"/>
              </a:rPr>
              <a:t>(at the top level)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에서만 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을 호출해야 합니다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sz="2000" b="0" i="0" dirty="0" err="1">
                <a:solidFill>
                  <a:srgbClr val="1A1A1A"/>
                </a:solidFill>
                <a:effectLst/>
                <a:latin typeface="-apple-system"/>
              </a:rPr>
              <a:t>반복문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, </a:t>
            </a:r>
            <a:r>
              <a:rPr lang="ko-KR" altLang="en-US" sz="2000" b="0" i="0" dirty="0" err="1">
                <a:solidFill>
                  <a:srgbClr val="1A1A1A"/>
                </a:solidFill>
                <a:effectLst/>
                <a:latin typeface="-apple-system"/>
              </a:rPr>
              <a:t>조건문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, 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중첩된 함수 내에서 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을 실행하지 마세요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.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F4130C-FD78-4AED-BE7D-744CF7B3D931}"/>
              </a:ext>
            </a:extLst>
          </p:cNvPr>
          <p:cNvSpPr/>
          <p:nvPr/>
        </p:nvSpPr>
        <p:spPr>
          <a:xfrm>
            <a:off x="1245541" y="2900061"/>
            <a:ext cx="65394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i="0" dirty="0">
                <a:solidFill>
                  <a:srgbClr val="1A1A1A"/>
                </a:solidFill>
                <a:effectLst/>
                <a:latin typeface="-apple-system"/>
              </a:rPr>
              <a:t>React </a:t>
            </a:r>
            <a:r>
              <a:rPr lang="ko-KR" altLang="en-US" sz="2000" b="1" i="0" dirty="0">
                <a:solidFill>
                  <a:srgbClr val="1A1A1A"/>
                </a:solidFill>
                <a:effectLst/>
                <a:latin typeface="-apple-system"/>
              </a:rPr>
              <a:t>함수 컴포넌트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 내에서만 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Hook</a:t>
            </a:r>
            <a:r>
              <a:rPr lang="ko-KR" altLang="en-US" sz="2000" b="0" i="0" dirty="0">
                <a:solidFill>
                  <a:srgbClr val="1A1A1A"/>
                </a:solidFill>
                <a:effectLst/>
                <a:latin typeface="-apple-system"/>
              </a:rPr>
              <a:t>을 호출해야 합니다</a:t>
            </a:r>
            <a:r>
              <a:rPr lang="en-US" altLang="ko-KR" sz="2000" b="0" i="0" dirty="0">
                <a:solidFill>
                  <a:srgbClr val="1A1A1A"/>
                </a:solidFill>
                <a:effectLst/>
                <a:latin typeface="-apple-system"/>
              </a:rPr>
              <a:t>. </a:t>
            </a:r>
          </a:p>
          <a:p>
            <a:endParaRPr lang="en-US" altLang="ko-KR" sz="2000" dirty="0">
              <a:solidFill>
                <a:srgbClr val="1A1A1A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9204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B1F22EC-8AFC-4B88-82A4-AA273D69F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</a:t>
            </a:r>
            <a:r>
              <a:rPr lang="ko-KR" altLang="en-US" dirty="0"/>
              <a:t>실습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698D2D-AE51-4954-BD8E-05E4E46974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26" y="1786855"/>
            <a:ext cx="7122229" cy="400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B910C2-A116-46D8-825E-414710627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0" y="3429000"/>
            <a:ext cx="3597966" cy="2364109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030C5CF-6BAB-442F-BBDC-8448705CC8B3}"/>
              </a:ext>
            </a:extLst>
          </p:cNvPr>
          <p:cNvSpPr/>
          <p:nvPr/>
        </p:nvSpPr>
        <p:spPr>
          <a:xfrm>
            <a:off x="6093013" y="1064891"/>
            <a:ext cx="3008852" cy="1569162"/>
          </a:xfrm>
          <a:prstGeom prst="wedgeEllipseCallout">
            <a:avLst>
              <a:gd name="adj1" fmla="val -66419"/>
              <a:gd name="adj2" fmla="val 710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1A1A1A"/>
                </a:solidFill>
                <a:latin typeface="-apple-system"/>
              </a:rPr>
              <a:t>이</a:t>
            </a:r>
            <a:r>
              <a:rPr lang="en-US" altLang="ko-KR" b="1" dirty="0">
                <a:solidFill>
                  <a:srgbClr val="1A1A1A"/>
                </a:solidFill>
                <a:latin typeface="-apple-system"/>
              </a:rPr>
              <a:t>!</a:t>
            </a:r>
            <a:r>
              <a:rPr lang="ko-KR" altLang="en-US" b="1" dirty="0">
                <a:solidFill>
                  <a:srgbClr val="1A1A1A"/>
                </a:solidFill>
                <a:latin typeface="-apple-system"/>
              </a:rPr>
              <a:t> 뭔</a:t>
            </a:r>
            <a:r>
              <a:rPr lang="en-US" altLang="ko-KR" b="1" dirty="0">
                <a:solidFill>
                  <a:srgbClr val="1A1A1A"/>
                </a:solidFill>
                <a:latin typeface="-apple-system"/>
              </a:rPr>
              <a:t>~!</a:t>
            </a:r>
            <a:r>
              <a:rPr lang="ko-KR" altLang="en-US" b="1" dirty="0">
                <a:solidFill>
                  <a:srgbClr val="1A1A1A"/>
                </a:solidFill>
                <a:latin typeface="-apple-system"/>
              </a:rPr>
              <a:t> </a:t>
            </a:r>
            <a:r>
              <a:rPr lang="en-US" altLang="ko-KR" b="1" dirty="0">
                <a:solidFill>
                  <a:srgbClr val="1A1A1A"/>
                </a:solidFill>
                <a:latin typeface="-apple-system"/>
              </a:rPr>
              <a:t>x</a:t>
            </a:r>
            <a:r>
              <a:rPr lang="ko-KR" altLang="en-US" b="1" dirty="0">
                <a:solidFill>
                  <a:srgbClr val="1A1A1A"/>
                </a:solidFill>
                <a:latin typeface="-apple-system"/>
              </a:rPr>
              <a:t>소리야</a:t>
            </a:r>
            <a:r>
              <a:rPr lang="en-US" altLang="ko-KR" b="1" dirty="0">
                <a:solidFill>
                  <a:srgbClr val="1A1A1A"/>
                </a:solidFill>
                <a:latin typeface="-apple-system"/>
              </a:rPr>
              <a:t>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929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Hook API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ADBE70-A772-4210-BCBE-27562629E24E}"/>
              </a:ext>
            </a:extLst>
          </p:cNvPr>
          <p:cNvSpPr/>
          <p:nvPr/>
        </p:nvSpPr>
        <p:spPr>
          <a:xfrm>
            <a:off x="1315155" y="973822"/>
            <a:ext cx="936770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0" dirty="0">
                <a:effectLst/>
                <a:latin typeface="-apple-system"/>
              </a:rPr>
              <a:t>기본 </a:t>
            </a:r>
            <a:r>
              <a:rPr lang="en-US" altLang="ko-KR" sz="2400" b="1" i="0" dirty="0">
                <a:effectLst/>
                <a:latin typeface="-apple-system"/>
              </a:rPr>
              <a:t>Hook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useState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useEffect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useContext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ko-KR" sz="2400" dirty="0">
              <a:solidFill>
                <a:srgbClr val="1A1A1A"/>
              </a:solidFill>
              <a:latin typeface="-apple-system"/>
            </a:endParaRPr>
          </a:p>
          <a:p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ko-KR" altLang="en-US" sz="2400" b="1" i="0" dirty="0">
                <a:effectLst/>
                <a:latin typeface="-apple-system"/>
              </a:rPr>
              <a:t>추가 </a:t>
            </a:r>
            <a:r>
              <a:rPr lang="en-US" altLang="ko-KR" sz="2400" b="1" i="0" dirty="0">
                <a:effectLst/>
                <a:latin typeface="-apple-system"/>
              </a:rPr>
              <a:t>Hooks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useReducer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useCallback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useMemo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useRef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useImperativeHandle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useLayoutEffect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r>
              <a:rPr lang="en-US" altLang="ko-KR" sz="2400" b="0" i="0" dirty="0" err="1">
                <a:solidFill>
                  <a:srgbClr val="1A1A1A"/>
                </a:solidFill>
                <a:effectLst/>
                <a:latin typeface="-apple-system"/>
              </a:rPr>
              <a:t>useDebugValue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A4982D-2091-41A0-9171-5DDFEC44EEAE}"/>
              </a:ext>
            </a:extLst>
          </p:cNvPr>
          <p:cNvSpPr/>
          <p:nvPr/>
        </p:nvSpPr>
        <p:spPr>
          <a:xfrm>
            <a:off x="8265952" y="57040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https://ko.reactjs.org/docs/hooks-reference.html#usecontext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4DBC61-B300-4A6A-8B73-9CF86A2530B6}"/>
              </a:ext>
            </a:extLst>
          </p:cNvPr>
          <p:cNvSpPr/>
          <p:nvPr/>
        </p:nvSpPr>
        <p:spPr>
          <a:xfrm>
            <a:off x="5283689" y="1189741"/>
            <a:ext cx="53991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1A1A1A"/>
                </a:solidFill>
                <a:latin typeface="-apple-system"/>
              </a:rPr>
              <a:t>참고 경로 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: 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src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/examples/03_hook</a:t>
            </a:r>
          </a:p>
          <a:p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 </a:t>
            </a:r>
          </a:p>
          <a:p>
            <a:r>
              <a:rPr lang="ko-KR" altLang="en-US" sz="2400" b="1" i="0" dirty="0">
                <a:solidFill>
                  <a:srgbClr val="1A1A1A"/>
                </a:solidFill>
                <a:effectLst/>
                <a:latin typeface="-apple-system"/>
              </a:rPr>
              <a:t>실습 경로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 : 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src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</a:t>
            </a:r>
            <a:r>
              <a:rPr lang="en-US" altLang="ko-KR" sz="2400" b="1" dirty="0" err="1">
                <a:solidFill>
                  <a:srgbClr val="1A1A1A"/>
                </a:solidFill>
                <a:latin typeface="-apple-system"/>
              </a:rPr>
              <a:t>todo</a:t>
            </a:r>
            <a:r>
              <a:rPr lang="en-US" altLang="ko-KR" sz="2400" b="1" dirty="0">
                <a:solidFill>
                  <a:srgbClr val="1A1A1A"/>
                </a:solidFill>
                <a:latin typeface="-apple-system"/>
              </a:rPr>
              <a:t>/03_hook</a:t>
            </a:r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  <a:p>
            <a:endParaRPr lang="en-US" altLang="ko-KR" sz="2400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6ADA1-117A-4E4D-BB97-69360E018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053" y="2865658"/>
            <a:ext cx="19335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558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</a:t>
            </a:r>
            <a:r>
              <a:rPr lang="ko-KR" altLang="en-US" dirty="0"/>
              <a:t> 최적화 </a:t>
            </a:r>
            <a:r>
              <a:rPr lang="en-US" altLang="ko-KR" dirty="0"/>
              <a:t>- </a:t>
            </a:r>
            <a:r>
              <a:rPr lang="ko-KR" altLang="en-US" dirty="0"/>
              <a:t>렌더링 이해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5FA518-CEC4-40A8-88E9-35F9EC7D6753}"/>
              </a:ext>
            </a:extLst>
          </p:cNvPr>
          <p:cNvSpPr/>
          <p:nvPr/>
        </p:nvSpPr>
        <p:spPr>
          <a:xfrm>
            <a:off x="6554599" y="6108120"/>
            <a:ext cx="6096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600" dirty="0">
                <a:hlinkClick r:id="rId2"/>
              </a:rPr>
              <a:t>https://medium.com/vingle-tech-blog/react-%EB%A0%8C%EB%8D%94%EB%A7%81-%EC%9D%B4%ED%95%B4%ED%95%98%EA%B8%B0-f255d6569849</a:t>
            </a:r>
            <a:endParaRPr lang="ko-KR" altLang="en-US" sz="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FA27A9-89C5-4979-BE35-76332E7F7859}"/>
              </a:ext>
            </a:extLst>
          </p:cNvPr>
          <p:cNvSpPr/>
          <p:nvPr/>
        </p:nvSpPr>
        <p:spPr>
          <a:xfrm>
            <a:off x="9959394" y="6292786"/>
            <a:ext cx="2055371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hlinkClick r:id="rId3"/>
              </a:rPr>
              <a:t>https://reactjs.org/docs/optimizing-performance.html</a:t>
            </a:r>
            <a:endParaRPr lang="ko-KR" altLang="en-US" sz="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A262BD-7271-430E-9CD5-2CE2EF2F9982}"/>
              </a:ext>
            </a:extLst>
          </p:cNvPr>
          <p:cNvSpPr/>
          <p:nvPr/>
        </p:nvSpPr>
        <p:spPr>
          <a:xfrm>
            <a:off x="933973" y="1427818"/>
            <a:ext cx="7371127" cy="3791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b="1" dirty="0"/>
              <a:t>React </a:t>
            </a:r>
            <a:r>
              <a:rPr lang="ko-KR" altLang="en-US" sz="2800" b="1" dirty="0"/>
              <a:t>컴포넌트가 렌더링을 수행하는 시점</a:t>
            </a:r>
            <a:endParaRPr lang="en-US" altLang="ko-KR" sz="2800" b="1" dirty="0"/>
          </a:p>
          <a:p>
            <a:pPr>
              <a:lnSpc>
                <a:spcPct val="200000"/>
              </a:lnSpc>
            </a:pPr>
            <a:r>
              <a:rPr lang="en-US" altLang="ko-KR" sz="2400" dirty="0"/>
              <a:t>1. Props</a:t>
            </a:r>
            <a:r>
              <a:rPr lang="ko-KR" altLang="en-US" sz="2400" dirty="0"/>
              <a:t>가 변경되었을 때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2. State</a:t>
            </a:r>
            <a:r>
              <a:rPr lang="ko-KR" altLang="en-US" sz="2400" dirty="0"/>
              <a:t>가 변경되었을 때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3. </a:t>
            </a:r>
            <a:r>
              <a:rPr lang="en-US" altLang="ko-KR" sz="2400" dirty="0" err="1"/>
              <a:t>forceUpdate</a:t>
            </a:r>
            <a:r>
              <a:rPr lang="en-US" altLang="ko-KR" sz="2400" dirty="0"/>
              <a:t>() </a:t>
            </a:r>
            <a:r>
              <a:rPr lang="ko-KR" altLang="en-US" sz="2400" dirty="0"/>
              <a:t>를 실행하였을 때</a:t>
            </a:r>
          </a:p>
          <a:p>
            <a:pPr>
              <a:lnSpc>
                <a:spcPct val="200000"/>
              </a:lnSpc>
            </a:pPr>
            <a:r>
              <a:rPr lang="en-US" altLang="ko-KR" sz="2400" dirty="0"/>
              <a:t>4. </a:t>
            </a:r>
            <a:r>
              <a:rPr lang="ko-KR" altLang="en-US" sz="2400" dirty="0"/>
              <a:t>부모 컴포넌트가 </a:t>
            </a:r>
            <a:r>
              <a:rPr lang="ko-KR" altLang="en-US" sz="2400" dirty="0" err="1"/>
              <a:t>렌더링되었을</a:t>
            </a:r>
            <a:r>
              <a:rPr lang="ko-KR" altLang="en-US" sz="2400" dirty="0"/>
              <a:t> 때</a:t>
            </a:r>
          </a:p>
        </p:txBody>
      </p:sp>
    </p:spTree>
    <p:extLst>
      <p:ext uri="{BB962C8B-B14F-4D97-AF65-F5344CB8AC3E}">
        <p14:creationId xmlns:p14="http://schemas.microsoft.com/office/powerpoint/2010/main" val="646770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불필요한 렌더링의 시나리오 </a:t>
            </a:r>
            <a:r>
              <a:rPr lang="en-US" altLang="ko-KR" dirty="0"/>
              <a:t>- </a:t>
            </a:r>
            <a:r>
              <a:rPr lang="en-US" altLang="ko-KR" dirty="0" err="1"/>
              <a:t>shouldComponentUpdate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B0CF24-DAE9-4282-B49F-7B092EA00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80" y="1036719"/>
            <a:ext cx="6504918" cy="434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D7D1266-62DF-4E67-B386-4F55FC40A145}"/>
              </a:ext>
            </a:extLst>
          </p:cNvPr>
          <p:cNvSpPr/>
          <p:nvPr/>
        </p:nvSpPr>
        <p:spPr>
          <a:xfrm>
            <a:off x="4521666" y="5517588"/>
            <a:ext cx="6677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SCU(</a:t>
            </a:r>
            <a:r>
              <a:rPr lang="en-US" altLang="ko-KR" dirty="0" err="1">
                <a:solidFill>
                  <a:srgbClr val="757575"/>
                </a:solidFill>
                <a:latin typeface="medium-content-sans-serif-font"/>
              </a:rPr>
              <a:t>ShouldComponentUpdate</a:t>
            </a:r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)</a:t>
            </a:r>
            <a:r>
              <a:rPr lang="ko-KR" altLang="en-US" dirty="0">
                <a:solidFill>
                  <a:srgbClr val="757575"/>
                </a:solidFill>
                <a:latin typeface="medium-content-sans-serif-font"/>
              </a:rPr>
              <a:t>를 구현하여</a:t>
            </a:r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, </a:t>
            </a:r>
            <a:r>
              <a:rPr lang="ko-KR" altLang="en-US" dirty="0">
                <a:solidFill>
                  <a:srgbClr val="757575"/>
                </a:solidFill>
                <a:latin typeface="medium-content-sans-serif-font"/>
              </a:rPr>
              <a:t>변화가 필요한 컴포넌트에만 렌더링을 하는 것을 보여주는 다이어그램 </a:t>
            </a:r>
            <a:endParaRPr lang="en-US" altLang="ko-KR" dirty="0">
              <a:solidFill>
                <a:srgbClr val="757575"/>
              </a:solidFill>
              <a:latin typeface="medium-content-sans-serif-font"/>
            </a:endParaRPr>
          </a:p>
          <a:p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(</a:t>
            </a:r>
            <a:r>
              <a:rPr lang="ko-KR" altLang="en-US" dirty="0">
                <a:solidFill>
                  <a:srgbClr val="757575"/>
                </a:solidFill>
                <a:latin typeface="medium-content-sans-serif-font"/>
              </a:rPr>
              <a:t>출처 </a:t>
            </a:r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: </a:t>
            </a:r>
            <a:r>
              <a:rPr lang="en-US" altLang="ko-KR" dirty="0">
                <a:latin typeface="medium-content-sans-serif-font"/>
                <a:hlinkClick r:id="rId3"/>
              </a:rPr>
              <a:t>https://reactjs.org/docs/optimizing-performance.html</a:t>
            </a:r>
            <a:r>
              <a:rPr lang="en-US" altLang="ko-KR" dirty="0">
                <a:solidFill>
                  <a:srgbClr val="757575"/>
                </a:solidFill>
                <a:latin typeface="medium-content-sans-serif-font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03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라이프 사이클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6DDF37-B129-4C05-B63F-123392FF0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7" y="975614"/>
            <a:ext cx="8120544" cy="535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16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렌더링 속도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45B549-EEDB-4C21-8F0A-862ADDA7BCAF}"/>
              </a:ext>
            </a:extLst>
          </p:cNvPr>
          <p:cNvSpPr/>
          <p:nvPr/>
        </p:nvSpPr>
        <p:spPr>
          <a:xfrm>
            <a:off x="579134" y="1832498"/>
            <a:ext cx="834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FaktSlabPro"/>
              </a:rPr>
              <a:t>Mount</a:t>
            </a:r>
            <a:endParaRPr lang="en-US" altLang="ko-KR" b="1" dirty="0">
              <a:solidFill>
                <a:srgbClr val="000000"/>
              </a:solidFill>
              <a:effectLst/>
              <a:latin typeface="FaktSlabPro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AA0BEB-68D7-45F3-B9B3-3AB6DABA3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34" y="2201830"/>
            <a:ext cx="3462536" cy="204649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88EFB6-2F20-4672-B51E-73ECFE1051FD}"/>
              </a:ext>
            </a:extLst>
          </p:cNvPr>
          <p:cNvSpPr/>
          <p:nvPr/>
        </p:nvSpPr>
        <p:spPr>
          <a:xfrm>
            <a:off x="4144161" y="6041981"/>
            <a:ext cx="8716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https://www.telerik.com/blogs/react-component-performance-comparison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2D9415-F697-4E63-BF85-E4176C0F6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626" y="2319013"/>
            <a:ext cx="3191630" cy="18938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01F489-089D-4A04-B077-8F89CF63D3C6}"/>
              </a:ext>
            </a:extLst>
          </p:cNvPr>
          <p:cNvSpPr/>
          <p:nvPr/>
        </p:nvSpPr>
        <p:spPr>
          <a:xfrm>
            <a:off x="8091417" y="1915506"/>
            <a:ext cx="1094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FaktSlabPro"/>
              </a:rPr>
              <a:t>Unmount</a:t>
            </a:r>
            <a:endParaRPr lang="en-US" altLang="ko-KR" b="1" dirty="0">
              <a:solidFill>
                <a:srgbClr val="000000"/>
              </a:solidFill>
              <a:effectLst/>
              <a:latin typeface="FaktSlabPro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6E474D-DD65-448B-8124-D26D0DD45584}"/>
              </a:ext>
            </a:extLst>
          </p:cNvPr>
          <p:cNvSpPr/>
          <p:nvPr/>
        </p:nvSpPr>
        <p:spPr>
          <a:xfrm>
            <a:off x="4398437" y="1832498"/>
            <a:ext cx="88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FaktSlabPro"/>
              </a:rPr>
              <a:t>Update</a:t>
            </a:r>
            <a:endParaRPr lang="en-US" altLang="ko-KR" b="1" dirty="0">
              <a:solidFill>
                <a:srgbClr val="000000"/>
              </a:solidFill>
              <a:effectLst/>
              <a:latin typeface="FaktSlabPro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A2CB468-9509-476E-ACF2-8B36BCB33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437" y="2193954"/>
            <a:ext cx="3336212" cy="20188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73F92C-9858-4706-B54A-DE7096AF7145}"/>
              </a:ext>
            </a:extLst>
          </p:cNvPr>
          <p:cNvSpPr/>
          <p:nvPr/>
        </p:nvSpPr>
        <p:spPr>
          <a:xfrm>
            <a:off x="1096160" y="4479458"/>
            <a:ext cx="8962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111111"/>
                </a:solidFill>
                <a:latin typeface="Metric"/>
              </a:rPr>
              <a:t>매번 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20 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개의 샘플로 벤치 마크를 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3 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회 실행했습니다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. 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실행 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1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과 실행 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2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는 모든 테스트가 동일한 배치로 실행되었으며 테스트 실행을 위해 각 구성 요소 세트를 분리하여 </a:t>
            </a:r>
            <a:r>
              <a:rPr lang="ko-KR" altLang="en-US" dirty="0" err="1">
                <a:solidFill>
                  <a:srgbClr val="111111"/>
                </a:solidFill>
                <a:latin typeface="Metric"/>
              </a:rPr>
              <a:t>캐싱을</a:t>
            </a:r>
            <a:r>
              <a:rPr lang="ko-KR" altLang="en-US" dirty="0">
                <a:solidFill>
                  <a:srgbClr val="111111"/>
                </a:solidFill>
                <a:latin typeface="Metric"/>
              </a:rPr>
              <a:t> 배제함으로써 세 번째 실행이 수행되었습니다</a:t>
            </a:r>
            <a:r>
              <a:rPr lang="en-US" altLang="ko-KR" dirty="0">
                <a:solidFill>
                  <a:srgbClr val="111111"/>
                </a:solidFill>
                <a:latin typeface="Metric"/>
              </a:rPr>
              <a:t>. 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32F7CF-A8CF-4950-9FFC-C497F95264DD}"/>
              </a:ext>
            </a:extLst>
          </p:cNvPr>
          <p:cNvSpPr/>
          <p:nvPr/>
        </p:nvSpPr>
        <p:spPr>
          <a:xfrm>
            <a:off x="1096161" y="60106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Class-extending Component</a:t>
            </a:r>
          </a:p>
          <a:p>
            <a:pPr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Class-extending </a:t>
            </a:r>
            <a:r>
              <a:rPr lang="en-US" altLang="ko-KR" sz="1000" dirty="0" err="1">
                <a:solidFill>
                  <a:srgbClr val="111111"/>
                </a:solidFill>
                <a:latin typeface="Metric"/>
              </a:rPr>
              <a:t>PureComponent</a:t>
            </a:r>
            <a:endParaRPr lang="en-US" altLang="ko-KR" sz="1000" dirty="0">
              <a:solidFill>
                <a:srgbClr val="111111"/>
              </a:solidFill>
              <a:latin typeface="Metric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Implements </a:t>
            </a:r>
            <a:r>
              <a:rPr lang="en-US" altLang="ko-KR" sz="1000" dirty="0" err="1">
                <a:solidFill>
                  <a:srgbClr val="111111"/>
                </a:solidFill>
                <a:latin typeface="Metric"/>
              </a:rPr>
              <a:t>shouldComponentUpdate</a:t>
            </a: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 method by doing shallow prop and state comparison before </a:t>
            </a:r>
            <a:r>
              <a:rPr lang="en-US" altLang="ko-KR" sz="1000" dirty="0" err="1">
                <a:solidFill>
                  <a:srgbClr val="111111"/>
                </a:solidFill>
                <a:latin typeface="Metric"/>
              </a:rPr>
              <a:t>rerendering</a:t>
            </a:r>
            <a:endParaRPr lang="en-US" altLang="ko-KR" sz="1000" dirty="0">
              <a:solidFill>
                <a:srgbClr val="111111"/>
              </a:solidFill>
              <a:latin typeface="Metric"/>
            </a:endParaRPr>
          </a:p>
          <a:p>
            <a:pPr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Functional Component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Faster because it doesn't instantiate props and has no lifecycle events</a:t>
            </a:r>
          </a:p>
          <a:p>
            <a:pPr>
              <a:buFont typeface="+mj-lt"/>
              <a:buAutoNum type="arabicPeriod"/>
            </a:pPr>
            <a:r>
              <a:rPr lang="en-US" altLang="ko-KR" sz="1000" dirty="0" err="1">
                <a:solidFill>
                  <a:srgbClr val="111111"/>
                </a:solidFill>
                <a:latin typeface="Metric"/>
              </a:rPr>
              <a:t>Memoized</a:t>
            </a: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 Functional Component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ko-KR" sz="1000" dirty="0">
                <a:solidFill>
                  <a:srgbClr val="111111"/>
                </a:solidFill>
                <a:latin typeface="Metric"/>
              </a:rPr>
              <a:t>Potentially even faster because of all the benefits of functional components, plus it doesn’t re-render if props are same as a previous rendering</a:t>
            </a:r>
            <a:endParaRPr lang="en-US" altLang="ko-KR" sz="1000" b="0" i="0" dirty="0">
              <a:solidFill>
                <a:srgbClr val="111111"/>
              </a:solidFill>
              <a:effectLst/>
              <a:latin typeface="Metric"/>
            </a:endParaRPr>
          </a:p>
        </p:txBody>
      </p:sp>
    </p:spTree>
    <p:extLst>
      <p:ext uri="{BB962C8B-B14F-4D97-AF65-F5344CB8AC3E}">
        <p14:creationId xmlns:p14="http://schemas.microsoft.com/office/powerpoint/2010/main" val="419321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5475B-6DB4-403A-8AB0-E6BECD3C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 React Component?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4F319E-8B1A-4F3B-B9A1-281CFF9B35A2}"/>
              </a:ext>
            </a:extLst>
          </p:cNvPr>
          <p:cNvSpPr/>
          <p:nvPr/>
        </p:nvSpPr>
        <p:spPr>
          <a:xfrm>
            <a:off x="4434805" y="5962097"/>
            <a:ext cx="7807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https://www.reactenlightenment.com/basic-react-components/6.1.html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F621D0-2DA9-41AD-AA36-1DB7C547FEDC}"/>
              </a:ext>
            </a:extLst>
          </p:cNvPr>
          <p:cNvSpPr/>
          <p:nvPr/>
        </p:nvSpPr>
        <p:spPr>
          <a:xfrm>
            <a:off x="2738192" y="1726047"/>
            <a:ext cx="6961312" cy="136120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3600" b="1" i="1" dirty="0">
                <a:solidFill>
                  <a:schemeClr val="tx1"/>
                </a:solidFill>
                <a:effectLst/>
                <a:latin typeface="+mj-lt"/>
              </a:rPr>
              <a:t>다들 잘 알고 계시죠</a:t>
            </a:r>
            <a:r>
              <a:rPr lang="en-US" altLang="ko-KR" sz="3600" b="1" i="1" dirty="0">
                <a:solidFill>
                  <a:schemeClr val="tx1"/>
                </a:solidFill>
                <a:effectLst/>
                <a:latin typeface="+mj-lt"/>
              </a:rPr>
              <a:t>? ^^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BF7F1C-AE43-4F12-BA12-E998F1BB7B9C}"/>
              </a:ext>
            </a:extLst>
          </p:cNvPr>
          <p:cNvGrpSpPr/>
          <p:nvPr/>
        </p:nvGrpSpPr>
        <p:grpSpPr>
          <a:xfrm>
            <a:off x="2155206" y="3003751"/>
            <a:ext cx="8188420" cy="2291229"/>
            <a:chOff x="2155206" y="3003751"/>
            <a:chExt cx="8188420" cy="229122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02A3ED1-A25F-426D-8233-6C2A0A670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5206" y="3003751"/>
              <a:ext cx="3350922" cy="2291229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34CDA09-5080-4282-BC9D-EE6FB8AFE053}"/>
                </a:ext>
              </a:extLst>
            </p:cNvPr>
            <p:cNvSpPr/>
            <p:nvPr/>
          </p:nvSpPr>
          <p:spPr>
            <a:xfrm>
              <a:off x="5573240" y="3770748"/>
              <a:ext cx="4770386" cy="136120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sz="3200" b="1" dirty="0">
                <a:solidFill>
                  <a:schemeClr val="tx1"/>
                </a:solidFill>
                <a:latin typeface="+mj-lt"/>
              </a:endParaRPr>
            </a:p>
            <a:p>
              <a:r>
                <a:rPr lang="ko-KR" altLang="en-US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아직 잘 </a:t>
              </a:r>
              <a:r>
                <a:rPr lang="ko-KR" altLang="en-US" sz="2000" b="1" dirty="0" err="1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모르신다구욧</a:t>
              </a:r>
              <a:r>
                <a:rPr lang="en-US" altLang="ko-KR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???</a:t>
              </a:r>
            </a:p>
            <a:p>
              <a:endParaRPr lang="en-US" altLang="ko-KR" sz="20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endParaRPr>
            </a:p>
            <a:p>
              <a:r>
                <a:rPr lang="ko-KR" altLang="en-US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괜찮습니다</a:t>
              </a:r>
              <a:r>
                <a:rPr lang="en-US" altLang="ko-KR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. </a:t>
              </a:r>
              <a:r>
                <a:rPr lang="ko-KR" altLang="en-US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지금부터 집중 해주세요</a:t>
              </a:r>
              <a:r>
                <a:rPr lang="en-US" altLang="ko-KR" sz="20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lt"/>
                </a:rPr>
                <a:t>.</a:t>
              </a:r>
              <a:endParaRPr lang="ko-KR" altLang="en-US" sz="2000" b="1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6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Optimization Techniques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4BC90F-3F02-4137-8010-FA3C9F29B4E4}"/>
              </a:ext>
            </a:extLst>
          </p:cNvPr>
          <p:cNvSpPr/>
          <p:nvPr/>
        </p:nvSpPr>
        <p:spPr>
          <a:xfrm>
            <a:off x="6096000" y="538115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2"/>
              </a:rPr>
              <a:t>https://www.codementor.io/blog/react-optimization-5wiwjnf9hj</a:t>
            </a:r>
            <a:endParaRPr lang="ko-KR" altLang="en-US" sz="11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2DE60F-D9E8-42F7-BAD1-6D95FEEB547B}"/>
              </a:ext>
            </a:extLst>
          </p:cNvPr>
          <p:cNvSpPr/>
          <p:nvPr/>
        </p:nvSpPr>
        <p:spPr>
          <a:xfrm>
            <a:off x="6096000" y="57210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hlinkClick r:id="rId3"/>
              </a:rPr>
              <a:t>https://blog.bitsrc.io/10-ways-to-optimize-your-react-apps-performance-e5e437c9abce</a:t>
            </a:r>
            <a:endParaRPr lang="ko-KR" altLang="en-US" sz="105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976868-AE5E-4E01-BC90-120741AE2886}"/>
              </a:ext>
            </a:extLst>
          </p:cNvPr>
          <p:cNvSpPr/>
          <p:nvPr/>
        </p:nvSpPr>
        <p:spPr>
          <a:xfrm>
            <a:off x="857097" y="1038030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1. </a:t>
            </a:r>
            <a:r>
              <a:rPr lang="en-US" altLang="ko-KR" b="1" dirty="0" err="1">
                <a:solidFill>
                  <a:srgbClr val="292929"/>
                </a:solidFill>
                <a:latin typeface="medium-content-sans-serif-font"/>
              </a:rPr>
              <a:t>useMemo</a:t>
            </a:r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()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13899B-F2B2-4D6C-B6E7-C0CB40B3D864}"/>
              </a:ext>
            </a:extLst>
          </p:cNvPr>
          <p:cNvSpPr/>
          <p:nvPr/>
        </p:nvSpPr>
        <p:spPr>
          <a:xfrm>
            <a:off x="857097" y="1612404"/>
            <a:ext cx="221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2. Virtualize long lists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EB92A7-B120-4365-8901-CCF7DE740EE2}"/>
              </a:ext>
            </a:extLst>
          </p:cNvPr>
          <p:cNvSpPr/>
          <p:nvPr/>
        </p:nvSpPr>
        <p:spPr>
          <a:xfrm>
            <a:off x="857097" y="2186778"/>
            <a:ext cx="2569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3. </a:t>
            </a:r>
            <a:r>
              <a:rPr lang="en-US" altLang="ko-KR" b="1" dirty="0" err="1">
                <a:solidFill>
                  <a:srgbClr val="292929"/>
                </a:solidFill>
                <a:latin typeface="medium-content-sans-serif-font"/>
              </a:rPr>
              <a:t>React.PureComponent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EB1E6-00C7-4319-B3C8-5E9BC6072EB9}"/>
              </a:ext>
            </a:extLst>
          </p:cNvPr>
          <p:cNvSpPr/>
          <p:nvPr/>
        </p:nvSpPr>
        <p:spPr>
          <a:xfrm>
            <a:off x="857097" y="2761152"/>
            <a:ext cx="2103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4. Caching functions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51C895-5C74-4458-94D2-359266011441}"/>
              </a:ext>
            </a:extLst>
          </p:cNvPr>
          <p:cNvSpPr/>
          <p:nvPr/>
        </p:nvSpPr>
        <p:spPr>
          <a:xfrm>
            <a:off x="857097" y="3277998"/>
            <a:ext cx="2647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5. Using reselect selectors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5A45CE-15A2-463F-9B6F-2E34CFEC6836}"/>
              </a:ext>
            </a:extLst>
          </p:cNvPr>
          <p:cNvSpPr/>
          <p:nvPr/>
        </p:nvSpPr>
        <p:spPr>
          <a:xfrm>
            <a:off x="857097" y="3794844"/>
            <a:ext cx="158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6. Web worker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09FCF9-778E-46EF-9CC9-F26D9432E6ED}"/>
              </a:ext>
            </a:extLst>
          </p:cNvPr>
          <p:cNvSpPr/>
          <p:nvPr/>
        </p:nvSpPr>
        <p:spPr>
          <a:xfrm>
            <a:off x="858380" y="4349475"/>
            <a:ext cx="15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7. Lazy loading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C5F8B-84AA-46A7-A3A5-8814AAD6BB0D}"/>
              </a:ext>
            </a:extLst>
          </p:cNvPr>
          <p:cNvSpPr/>
          <p:nvPr/>
        </p:nvSpPr>
        <p:spPr>
          <a:xfrm>
            <a:off x="857097" y="4865317"/>
            <a:ext cx="1766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8. </a:t>
            </a:r>
            <a:r>
              <a:rPr lang="en-US" altLang="ko-KR" b="1" dirty="0" err="1">
                <a:solidFill>
                  <a:srgbClr val="292929"/>
                </a:solidFill>
                <a:latin typeface="medium-content-sans-serif-font"/>
              </a:rPr>
              <a:t>React.memo</a:t>
            </a:r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()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F26B30-3889-4FE8-A6BD-A1E015617AAD}"/>
              </a:ext>
            </a:extLst>
          </p:cNvPr>
          <p:cNvSpPr/>
          <p:nvPr/>
        </p:nvSpPr>
        <p:spPr>
          <a:xfrm>
            <a:off x="857097" y="5381159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9. </a:t>
            </a:r>
            <a:r>
              <a:rPr lang="en-US" altLang="ko-KR" b="1" dirty="0" err="1">
                <a:solidFill>
                  <a:srgbClr val="292929"/>
                </a:solidFill>
                <a:latin typeface="medium-content-sans-serif-font"/>
              </a:rPr>
              <a:t>useCallback</a:t>
            </a:r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()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AAD211-0BF8-493A-A9AD-D3125EB5D3BC}"/>
              </a:ext>
            </a:extLst>
          </p:cNvPr>
          <p:cNvSpPr/>
          <p:nvPr/>
        </p:nvSpPr>
        <p:spPr>
          <a:xfrm>
            <a:off x="805480" y="5935790"/>
            <a:ext cx="313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10. </a:t>
            </a:r>
            <a:r>
              <a:rPr lang="en-US" altLang="ko-KR" b="1" dirty="0" err="1">
                <a:solidFill>
                  <a:srgbClr val="292929"/>
                </a:solidFill>
                <a:latin typeface="medium-content-sans-serif-font"/>
              </a:rPr>
              <a:t>shouldComponentUpdate</a:t>
            </a:r>
            <a:r>
              <a:rPr lang="en-US" altLang="ko-KR" b="1" dirty="0">
                <a:solidFill>
                  <a:srgbClr val="292929"/>
                </a:solidFill>
                <a:latin typeface="medium-content-sans-serif-font"/>
              </a:rPr>
              <a:t>()</a:t>
            </a:r>
            <a:endParaRPr lang="en-US" altLang="ko-KR" b="1" i="0" dirty="0">
              <a:solidFill>
                <a:srgbClr val="292929"/>
              </a:solidFill>
              <a:effectLst/>
              <a:latin typeface="medium-content-sans-serif-fon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F8AE6-8694-42C4-9DF9-F2C1BC706274}"/>
              </a:ext>
            </a:extLst>
          </p:cNvPr>
          <p:cNvSpPr/>
          <p:nvPr/>
        </p:nvSpPr>
        <p:spPr>
          <a:xfrm>
            <a:off x="6093013" y="604351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>
                <a:hlinkClick r:id="rId4"/>
              </a:rPr>
              <a:t>https://blog.logrocket.com/7-optimization-techniques-in-react/</a:t>
            </a:r>
            <a:endParaRPr lang="ko-KR" altLang="en-US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3FF042-A9C6-4338-B09E-D7FCB1667628}"/>
              </a:ext>
            </a:extLst>
          </p:cNvPr>
          <p:cNvSpPr/>
          <p:nvPr/>
        </p:nvSpPr>
        <p:spPr>
          <a:xfrm>
            <a:off x="6093013" y="5092726"/>
            <a:ext cx="675999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hlinkClick r:id="rId5"/>
              </a:rPr>
              <a:t>https://medium.com/@ljs0705/react-%EC%84%B1%EB%8A%A5-%EC%B5%9C%EC%A0%81%ED%99%94-%ED%95%98%EA%B8%B0-bdd041bf9f1f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79681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49D08F-2E0C-471D-B4C4-DA9A486AC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739" y="3057992"/>
            <a:ext cx="3717021" cy="1325563"/>
          </a:xfrm>
        </p:spPr>
        <p:txBody>
          <a:bodyPr/>
          <a:lstStyle/>
          <a:p>
            <a:r>
              <a:rPr lang="ko-KR" altLang="en-US" sz="5400" b="1" dirty="0"/>
              <a:t>감사합니다</a:t>
            </a:r>
            <a:r>
              <a:rPr lang="en-US" altLang="ko-KR" sz="5400" b="1" dirty="0"/>
              <a:t>.</a:t>
            </a:r>
            <a:endParaRPr lang="ko-KR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18424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HCM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예시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8AEAA5-D521-49FE-AA36-47630FA30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56" y="704674"/>
            <a:ext cx="8439131" cy="56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컴포넌트 합성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F3B341-BAB1-4098-8337-7964A18F2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99" y="4077415"/>
            <a:ext cx="3183797" cy="19252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23A760-A9A8-4ACA-B5FC-FACBA0E7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92" y="2826869"/>
            <a:ext cx="1714500" cy="38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952999-2C0A-4737-856F-657078FEB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892" y="4485728"/>
            <a:ext cx="745030" cy="4365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878B65-DB90-4C5D-8F3C-013739A5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07" y="4698200"/>
            <a:ext cx="745030" cy="448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7170A7-5AE7-4A16-91D4-EBDE5521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892" y="1225160"/>
            <a:ext cx="2447925" cy="32385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4B784E8-9F22-4F8D-8EED-0DB517197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8417" y="1970880"/>
            <a:ext cx="590550" cy="295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B7FE808-00F3-41F7-B8CB-B7F53715D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892" y="1955198"/>
            <a:ext cx="390525" cy="30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FE4C4A3-EED4-469C-B549-301A05415D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7550" y="4150782"/>
            <a:ext cx="3085707" cy="13164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64F71E6-CCF7-4B6D-8C81-FE52405610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8036" y="770870"/>
            <a:ext cx="4183143" cy="277652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F5A0E1B-674B-405D-A2D1-AE6FEFA9C47A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236604" y="4809020"/>
            <a:ext cx="3409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2AEBF3D-2F39-4F00-800A-C952C1A631D2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3435817" y="1387085"/>
            <a:ext cx="3335782" cy="3098643"/>
          </a:xfrm>
          <a:prstGeom prst="bentConnector3">
            <a:avLst>
              <a:gd name="adj1" fmla="val 849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81F8433-3534-430D-80A4-EA00B13A1DD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968967" y="2118518"/>
            <a:ext cx="4802632" cy="2579682"/>
          </a:xfrm>
          <a:prstGeom prst="bentConnector3">
            <a:avLst>
              <a:gd name="adj1" fmla="val 870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7807EC93-FC52-4AAF-9FF1-78BA09FF21E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02392" y="3017369"/>
            <a:ext cx="4069207" cy="1871331"/>
          </a:xfrm>
          <a:prstGeom prst="bentConnector3">
            <a:avLst>
              <a:gd name="adj1" fmla="val 819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130017CA-577C-43BB-8DA7-6AB24D1208FF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9955396" y="3547392"/>
            <a:ext cx="505676" cy="149264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00EBB0ED-CEE1-467F-90A5-AFD17ADF237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738070" y="5040037"/>
            <a:ext cx="103352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1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Composition vs Inheritance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E80451-CBC9-404B-83DB-CCA828E299FA}"/>
              </a:ext>
            </a:extLst>
          </p:cNvPr>
          <p:cNvSpPr/>
          <p:nvPr/>
        </p:nvSpPr>
        <p:spPr>
          <a:xfrm>
            <a:off x="1004568" y="1015446"/>
            <a:ext cx="8961553" cy="13170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  <a:latin typeface="+mj-lt"/>
              </a:rPr>
              <a:t>- React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j-lt"/>
              </a:rPr>
              <a:t>는 강력한 합성 모델을 가지고 있으며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j-lt"/>
              </a:rPr>
              <a:t>, 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+mj-lt"/>
            </a:endParaRP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+mj-lt"/>
              </a:rPr>
              <a:t>- 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+mj-lt"/>
              </a:rPr>
              <a:t>상속 대신 합성을 사용하여 컴포넌트 간에 코드를 재사용하는 것이 좋습니다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+mj-lt"/>
              </a:rPr>
              <a:t>.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E04DA8-48D4-46A6-882B-F86273F78850}"/>
              </a:ext>
            </a:extLst>
          </p:cNvPr>
          <p:cNvSpPr/>
          <p:nvPr/>
        </p:nvSpPr>
        <p:spPr>
          <a:xfrm>
            <a:off x="1026252" y="2372175"/>
            <a:ext cx="7890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Roboto"/>
              </a:rPr>
              <a:t>- </a:t>
            </a:r>
            <a:r>
              <a:rPr lang="ko-KR" altLang="en-US" b="0" i="0" dirty="0">
                <a:effectLst/>
                <a:latin typeface="Roboto"/>
              </a:rPr>
              <a:t>가장 많이 사용되는 패턴은 </a:t>
            </a:r>
            <a:r>
              <a:rPr lang="ko-KR" altLang="en-US" b="0" i="0" u="none" strike="noStrike" dirty="0" err="1">
                <a:solidFill>
                  <a:srgbClr val="2196F3"/>
                </a:solidFill>
                <a:effectLst/>
                <a:latin typeface="Roboto"/>
                <a:hlinkClick r:id="rId2" tooltip="https://facebook.github.io/react/docs/composition-vs-inheritance.html"/>
              </a:rPr>
              <a:t>컴포지션</a:t>
            </a:r>
            <a:r>
              <a:rPr lang="en-US" altLang="ko-KR" b="0" i="0" u="none" strike="noStrike" dirty="0">
                <a:solidFill>
                  <a:srgbClr val="2196F3"/>
                </a:solidFill>
                <a:effectLst/>
                <a:latin typeface="Roboto"/>
                <a:hlinkClick r:id="rId2" tooltip="https://facebook.github.io/react/docs/composition-vs-inheritance.html"/>
              </a:rPr>
              <a:t>(composition)</a:t>
            </a:r>
            <a:r>
              <a:rPr lang="ko-KR" altLang="en-US" b="0" i="0" dirty="0">
                <a:effectLst/>
                <a:latin typeface="Roboto"/>
              </a:rPr>
              <a:t> 패턴이다</a:t>
            </a:r>
            <a:r>
              <a:rPr lang="en-US" altLang="ko-KR" b="0" i="0" dirty="0">
                <a:effectLst/>
                <a:latin typeface="Roboto"/>
              </a:rPr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E1C0D-8330-4164-A8A3-BE7CA7FF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11" y="3074915"/>
            <a:ext cx="1895475" cy="647700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9CF1A88C-E0F1-4CC9-9FBF-85412126B0ED}"/>
              </a:ext>
            </a:extLst>
          </p:cNvPr>
          <p:cNvSpPr/>
          <p:nvPr/>
        </p:nvSpPr>
        <p:spPr>
          <a:xfrm>
            <a:off x="4420999" y="3665989"/>
            <a:ext cx="6778306" cy="2432807"/>
          </a:xfrm>
          <a:prstGeom prst="wedgeRectCallout">
            <a:avLst>
              <a:gd name="adj1" fmla="val -77889"/>
              <a:gd name="adj2" fmla="val -50603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AF0E78-25C3-439E-A082-993D6D8C57CE}"/>
              </a:ext>
            </a:extLst>
          </p:cNvPr>
          <p:cNvSpPr/>
          <p:nvPr/>
        </p:nvSpPr>
        <p:spPr>
          <a:xfrm>
            <a:off x="4633786" y="3761057"/>
            <a:ext cx="65655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Facebook</a:t>
            </a:r>
            <a:r>
              <a:rPr lang="ko-KR" altLang="en-US" dirty="0"/>
              <a:t>에서는 수천 개의 </a:t>
            </a:r>
            <a:r>
              <a:rPr lang="en-US" altLang="ko-KR" dirty="0"/>
              <a:t>React </a:t>
            </a:r>
            <a:r>
              <a:rPr lang="ko-KR" altLang="en-US" dirty="0"/>
              <a:t>컴포넌트를 사용하지만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컴포넌트를 상속 계층 구조로 작성을</a:t>
            </a:r>
            <a:r>
              <a:rPr lang="en-US" altLang="ko-KR" dirty="0"/>
              <a:t> </a:t>
            </a:r>
            <a:r>
              <a:rPr lang="ko-KR" altLang="en-US" dirty="0" err="1"/>
              <a:t>권장할만한</a:t>
            </a:r>
            <a:r>
              <a:rPr lang="ko-KR" altLang="en-US" dirty="0"/>
              <a:t> 사례를 </a:t>
            </a:r>
            <a:endParaRPr lang="en-US" altLang="ko-KR" dirty="0"/>
          </a:p>
          <a:p>
            <a:r>
              <a:rPr lang="ko-KR" altLang="en-US" dirty="0"/>
              <a:t>아직 찾지 못했습니다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UI</a:t>
            </a:r>
            <a:r>
              <a:rPr lang="ko-KR" altLang="en-US" dirty="0"/>
              <a:t>가 아닌 기능을 여러 컴포넌트에서 재사용하기를 원한다면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별도의 </a:t>
            </a:r>
            <a:r>
              <a:rPr lang="en-US" altLang="ko-KR" dirty="0"/>
              <a:t>JavaScript </a:t>
            </a:r>
            <a:r>
              <a:rPr lang="ko-KR" altLang="en-US" dirty="0"/>
              <a:t>모듈로 분리하는 것이 좋습니다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컴포넌트에서 해당 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클래스 등을 </a:t>
            </a:r>
            <a:r>
              <a:rPr lang="en-US" altLang="ko-KR" dirty="0"/>
              <a:t>import </a:t>
            </a:r>
            <a:r>
              <a:rPr lang="ko-KR" altLang="en-US" dirty="0"/>
              <a:t>하여 </a:t>
            </a:r>
            <a:endParaRPr lang="en-US" altLang="ko-KR" dirty="0"/>
          </a:p>
          <a:p>
            <a:r>
              <a:rPr lang="ko-KR" altLang="en-US" dirty="0"/>
              <a:t>사용할 수 있습니다</a:t>
            </a:r>
            <a:r>
              <a:rPr lang="en-US" altLang="ko-KR" dirty="0"/>
              <a:t>. </a:t>
            </a:r>
            <a:r>
              <a:rPr lang="ko-KR" altLang="en-US" dirty="0"/>
              <a:t>상속받을 필요 없이 말이죠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40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HOF</a:t>
            </a:r>
            <a:r>
              <a:rPr lang="ko-KR" altLang="en-US" dirty="0"/>
              <a:t> </a:t>
            </a:r>
            <a:r>
              <a:rPr lang="en-US" altLang="ko-KR" dirty="0"/>
              <a:t>(Higher-Order Function)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EE5E58-837C-4691-AD57-A3FEF4243B1A}"/>
              </a:ext>
            </a:extLst>
          </p:cNvPr>
          <p:cNvSpPr/>
          <p:nvPr/>
        </p:nvSpPr>
        <p:spPr>
          <a:xfrm>
            <a:off x="1084976" y="2115997"/>
            <a:ext cx="40490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하나 이상의 함수를 인자로 받고</a:t>
            </a:r>
            <a:endParaRPr lang="en-US" altLang="ko-KR" dirty="0"/>
          </a:p>
          <a:p>
            <a:endParaRPr lang="ko-KR" altLang="en-US" dirty="0"/>
          </a:p>
          <a:p>
            <a:r>
              <a:rPr lang="en-US" altLang="ko-KR" dirty="0"/>
              <a:t>- </a:t>
            </a:r>
            <a:r>
              <a:rPr lang="ko-KR" altLang="en-US" dirty="0"/>
              <a:t>함수를 결과로 반환한다.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537506-9770-4B07-B040-D80C226D5C7F}"/>
              </a:ext>
            </a:extLst>
          </p:cNvPr>
          <p:cNvSpPr/>
          <p:nvPr/>
        </p:nvSpPr>
        <p:spPr>
          <a:xfrm>
            <a:off x="1227589" y="3289624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effectLst/>
                <a:latin typeface="AppleSDGothicNeo"/>
              </a:rPr>
              <a:t>즉</a:t>
            </a:r>
            <a:r>
              <a:rPr lang="en-US" altLang="ko-KR" b="1" i="0" dirty="0">
                <a:effectLst/>
                <a:latin typeface="AppleSDGothicNeo"/>
              </a:rPr>
              <a:t>, </a:t>
            </a:r>
            <a:r>
              <a:rPr lang="ko-KR" altLang="en-US" b="1" i="0" dirty="0">
                <a:effectLst/>
                <a:latin typeface="AppleSDGothicNeo"/>
              </a:rPr>
              <a:t>함수를 다루는 함수</a:t>
            </a:r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A0603DE-597F-4720-8800-F478B065C988}"/>
              </a:ext>
            </a:extLst>
          </p:cNvPr>
          <p:cNvSpPr/>
          <p:nvPr/>
        </p:nvSpPr>
        <p:spPr>
          <a:xfrm>
            <a:off x="5746458" y="1616977"/>
            <a:ext cx="5360566" cy="34509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500"/>
              </a:lnSpc>
            </a:pPr>
            <a:r>
              <a:rPr lang="en-US" altLang="ko-KR" dirty="0"/>
              <a:t>const twice = function(</a:t>
            </a:r>
            <a:r>
              <a:rPr lang="en-US" altLang="ko-KR" dirty="0" err="1"/>
              <a:t>func</a:t>
            </a:r>
            <a:r>
              <a:rPr lang="en-US" altLang="ko-KR" dirty="0"/>
              <a:t>, value)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return </a:t>
            </a:r>
            <a:r>
              <a:rPr lang="en-US" altLang="ko-KR" dirty="0" err="1"/>
              <a:t>func</a:t>
            </a:r>
            <a:r>
              <a:rPr lang="en-US" altLang="ko-KR" dirty="0"/>
              <a:t>(</a:t>
            </a:r>
            <a:r>
              <a:rPr lang="en-US" altLang="ko-KR" dirty="0" err="1"/>
              <a:t>func</a:t>
            </a:r>
            <a:r>
              <a:rPr lang="en-US" altLang="ko-KR" dirty="0"/>
              <a:t>(v));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};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const </a:t>
            </a:r>
            <a:r>
              <a:rPr lang="en-US" altLang="ko-KR" dirty="0" err="1"/>
              <a:t>plusOne</a:t>
            </a:r>
            <a:r>
              <a:rPr lang="en-US" altLang="ko-KR" dirty="0"/>
              <a:t> = function(value) {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    return value + 1;</a:t>
            </a:r>
          </a:p>
          <a:p>
            <a:pPr>
              <a:lnSpc>
                <a:spcPts val="2500"/>
              </a:lnSpc>
            </a:pPr>
            <a:r>
              <a:rPr lang="en-US" altLang="ko-KR" dirty="0"/>
              <a:t>};</a:t>
            </a:r>
          </a:p>
          <a:p>
            <a:pPr>
              <a:lnSpc>
                <a:spcPts val="2500"/>
              </a:lnSpc>
            </a:pPr>
            <a:endParaRPr lang="en-US" altLang="ko-KR" dirty="0"/>
          </a:p>
          <a:p>
            <a:pPr>
              <a:lnSpc>
                <a:spcPts val="2500"/>
              </a:lnSpc>
            </a:pPr>
            <a:r>
              <a:rPr lang="en-US" altLang="ko-KR" dirty="0"/>
              <a:t>console.log(twice(</a:t>
            </a:r>
            <a:r>
              <a:rPr lang="en-US" altLang="ko-KR" dirty="0" err="1"/>
              <a:t>plusOne</a:t>
            </a:r>
            <a:r>
              <a:rPr lang="en-US" altLang="ko-KR" dirty="0"/>
              <a:t>, 1)); // 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E2FBD9-B063-4F86-BA9D-3FD5BBDEB631}"/>
              </a:ext>
            </a:extLst>
          </p:cNvPr>
          <p:cNvSpPr/>
          <p:nvPr/>
        </p:nvSpPr>
        <p:spPr>
          <a:xfrm>
            <a:off x="6395207" y="6241346"/>
            <a:ext cx="59953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hlinkClick r:id="rId2"/>
              </a:rPr>
              <a:t>참고</a:t>
            </a:r>
            <a:endParaRPr lang="en-US" altLang="ko-KR" sz="700" dirty="0">
              <a:hlinkClick r:id="rId2"/>
            </a:endParaRPr>
          </a:p>
          <a:p>
            <a:r>
              <a:rPr lang="en-US" altLang="ko-KR" sz="700" dirty="0">
                <a:hlinkClick r:id="rId2"/>
              </a:rPr>
              <a:t>https://dev-momo.tistory.com/entry/HigherOrder-Function-%EC%9D%B4%EB%9E%80-%EB%AC%B4%EC%97%87%EC%9D%B8%EA%B0%80</a:t>
            </a:r>
            <a:endParaRPr lang="ko-KR" altLang="en-US" sz="7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7830EE-423D-4FA6-9F28-AE30603F916E}"/>
              </a:ext>
            </a:extLst>
          </p:cNvPr>
          <p:cNvSpPr/>
          <p:nvPr/>
        </p:nvSpPr>
        <p:spPr>
          <a:xfrm>
            <a:off x="1084976" y="162806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effectLst/>
                <a:latin typeface="Roboto"/>
              </a:rPr>
              <a:t>- </a:t>
            </a:r>
            <a:r>
              <a:rPr lang="ko-KR" altLang="en-US" b="0" i="0" dirty="0">
                <a:effectLst/>
                <a:latin typeface="Roboto"/>
              </a:rPr>
              <a:t>고차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436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HOC (Higher Order Component)</a:t>
            </a: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83D456F-C2D7-49C9-9229-6371C084BCDB}"/>
              </a:ext>
            </a:extLst>
          </p:cNvPr>
          <p:cNvSpPr/>
          <p:nvPr/>
        </p:nvSpPr>
        <p:spPr>
          <a:xfrm>
            <a:off x="5522751" y="5753183"/>
            <a:ext cx="64808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참고 </a:t>
            </a:r>
            <a:r>
              <a:rPr lang="en-US" altLang="ko-KR" sz="800" dirty="0"/>
              <a:t>: </a:t>
            </a:r>
          </a:p>
          <a:p>
            <a:r>
              <a:rPr lang="en-US" altLang="ko-KR" sz="800" dirty="0">
                <a:hlinkClick r:id="rId2"/>
              </a:rPr>
              <a:t>https://www.vobour.com/%EB%A6%AC%EC%95%A1%ED%8A%B8-react-%EC%9D%B4%ED%95%B4-4-higher-order-component</a:t>
            </a:r>
            <a:endParaRPr lang="en-US" altLang="ko-KR" sz="800" dirty="0"/>
          </a:p>
          <a:p>
            <a:r>
              <a:rPr lang="en-US" altLang="ko-KR" sz="800" dirty="0">
                <a:hlinkClick r:id="rId3"/>
              </a:rPr>
              <a:t>https://reactjs.org/docs/higher-order-components.html#convention-wrap-the-display-name-for-easy-debugging</a:t>
            </a:r>
            <a:endParaRPr lang="ko-KR" altLang="en-US" sz="800" dirty="0"/>
          </a:p>
          <a:p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38EB7D-E153-4BCE-B17B-DD60DF36299C}"/>
              </a:ext>
            </a:extLst>
          </p:cNvPr>
          <p:cNvSpPr/>
          <p:nvPr/>
        </p:nvSpPr>
        <p:spPr>
          <a:xfrm>
            <a:off x="1428562" y="138760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dirty="0">
                <a:effectLst/>
                <a:latin typeface="Roboto"/>
              </a:rPr>
              <a:t>- </a:t>
            </a:r>
            <a:r>
              <a:rPr lang="ko-KR" altLang="en-US" b="0" i="0" dirty="0">
                <a:effectLst/>
                <a:latin typeface="Roboto"/>
              </a:rPr>
              <a:t>고차 컴포넌트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FD4E77-A078-4DFC-8A81-71C50033DF91}"/>
              </a:ext>
            </a:extLst>
          </p:cNvPr>
          <p:cNvSpPr/>
          <p:nvPr/>
        </p:nvSpPr>
        <p:spPr>
          <a:xfrm>
            <a:off x="1428561" y="2163303"/>
            <a:ext cx="8126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dirty="0">
                <a:effectLst/>
                <a:latin typeface="Roboto"/>
              </a:rPr>
              <a:t>- </a:t>
            </a:r>
            <a:r>
              <a:rPr lang="ko-KR" altLang="en-US" b="1" i="0" dirty="0" err="1">
                <a:effectLst/>
                <a:latin typeface="Roboto"/>
              </a:rPr>
              <a:t>리액트</a:t>
            </a:r>
            <a:r>
              <a:rPr lang="ko-KR" altLang="en-US" b="1" i="0" dirty="0">
                <a:effectLst/>
                <a:latin typeface="Roboto"/>
              </a:rPr>
              <a:t> 컴포넌트를 인자로 받아서 새로운 </a:t>
            </a:r>
            <a:r>
              <a:rPr lang="ko-KR" altLang="en-US" b="1" i="0" dirty="0" err="1">
                <a:effectLst/>
                <a:latin typeface="Roboto"/>
              </a:rPr>
              <a:t>리액트</a:t>
            </a:r>
            <a:r>
              <a:rPr lang="ko-KR" altLang="en-US" b="1" i="0" dirty="0">
                <a:effectLst/>
                <a:latin typeface="Roboto"/>
              </a:rPr>
              <a:t> 컴포넌트를 </a:t>
            </a:r>
            <a:r>
              <a:rPr lang="ko-KR" altLang="en-US" b="1" i="0" dirty="0" err="1">
                <a:effectLst/>
                <a:latin typeface="Roboto"/>
              </a:rPr>
              <a:t>리턴하는</a:t>
            </a:r>
            <a:r>
              <a:rPr lang="ko-KR" altLang="en-US" b="1" i="0" dirty="0">
                <a:effectLst/>
                <a:latin typeface="Roboto"/>
              </a:rPr>
              <a:t> 함수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844C43-C03A-4F34-BF0A-9D3D5AC441D4}"/>
              </a:ext>
            </a:extLst>
          </p:cNvPr>
          <p:cNvSpPr/>
          <p:nvPr/>
        </p:nvSpPr>
        <p:spPr>
          <a:xfrm>
            <a:off x="1428561" y="2874571"/>
            <a:ext cx="87221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0" u="none" strike="noStrike" dirty="0">
                <a:solidFill>
                  <a:srgbClr val="2196F3"/>
                </a:solidFill>
                <a:effectLst/>
                <a:latin typeface="Roboto"/>
                <a:hlinkClick r:id="rId4" tooltip="https://medium.com/@dan_abramov/smart-and-dumb-components-7ca2f9a7c7d0"/>
              </a:rPr>
              <a:t>- Container </a:t>
            </a:r>
            <a:r>
              <a:rPr lang="ko-KR" altLang="en-US" b="1" i="0" u="none" strike="noStrike" dirty="0">
                <a:solidFill>
                  <a:srgbClr val="2196F3"/>
                </a:solidFill>
                <a:effectLst/>
                <a:latin typeface="Roboto"/>
                <a:hlinkClick r:id="rId4" tooltip="https://medium.com/@dan_abramov/smart-and-dumb-components-7ca2f9a7c7d0"/>
              </a:rPr>
              <a:t>컴포넌트와 </a:t>
            </a:r>
            <a:r>
              <a:rPr lang="en-US" altLang="ko-KR" b="1" i="0" u="none" strike="noStrike" dirty="0">
                <a:solidFill>
                  <a:srgbClr val="2196F3"/>
                </a:solidFill>
                <a:effectLst/>
                <a:latin typeface="Roboto"/>
                <a:hlinkClick r:id="rId4" tooltip="https://medium.com/@dan_abramov/smart-and-dumb-components-7ca2f9a7c7d0"/>
              </a:rPr>
              <a:t>Presentational </a:t>
            </a:r>
            <a:r>
              <a:rPr lang="ko-KR" altLang="en-US" b="1" i="0" u="none" strike="noStrike" dirty="0">
                <a:solidFill>
                  <a:srgbClr val="2196F3"/>
                </a:solidFill>
                <a:effectLst/>
                <a:latin typeface="Roboto"/>
                <a:hlinkClick r:id="rId4" tooltip="https://medium.com/@dan_abramov/smart-and-dumb-components-7ca2f9a7c7d0"/>
              </a:rPr>
              <a:t>컴포넌트</a:t>
            </a:r>
            <a:r>
              <a:rPr lang="ko-KR" altLang="en-US" b="1" i="0" dirty="0">
                <a:effectLst/>
                <a:latin typeface="Roboto"/>
              </a:rPr>
              <a:t> 분리</a:t>
            </a:r>
            <a:r>
              <a:rPr lang="en-US" altLang="ko-KR" b="0" i="0" dirty="0">
                <a:effectLst/>
                <a:latin typeface="Roboto"/>
              </a:rPr>
              <a:t>: </a:t>
            </a:r>
          </a:p>
          <a:p>
            <a:r>
              <a:rPr lang="ko-KR" altLang="en-US" b="0" i="0" dirty="0">
                <a:effectLst/>
                <a:latin typeface="Roboto"/>
              </a:rPr>
              <a:t>비지니스 로직을 담당하는 컴포넌트</a:t>
            </a:r>
            <a:r>
              <a:rPr lang="en-US" altLang="ko-KR" b="0" i="0" dirty="0">
                <a:effectLst/>
                <a:latin typeface="Roboto"/>
              </a:rPr>
              <a:t>(Container </a:t>
            </a:r>
            <a:r>
              <a:rPr lang="ko-KR" altLang="en-US" b="0" i="0" dirty="0">
                <a:effectLst/>
                <a:latin typeface="Roboto"/>
              </a:rPr>
              <a:t>컴포넌트</a:t>
            </a:r>
            <a:r>
              <a:rPr lang="en-US" altLang="ko-KR" b="0" i="0" dirty="0">
                <a:effectLst/>
                <a:latin typeface="Roboto"/>
              </a:rPr>
              <a:t>)</a:t>
            </a:r>
            <a:r>
              <a:rPr lang="ko-KR" altLang="en-US" b="0" i="0" dirty="0">
                <a:effectLst/>
                <a:latin typeface="Roboto"/>
              </a:rPr>
              <a:t>와 </a:t>
            </a:r>
            <a:endParaRPr lang="en-US" altLang="ko-KR" b="0" i="0" dirty="0">
              <a:effectLst/>
              <a:latin typeface="Roboto"/>
            </a:endParaRPr>
          </a:p>
          <a:p>
            <a:r>
              <a:rPr lang="ko-KR" altLang="en-US" b="0" i="0" dirty="0">
                <a:effectLst/>
                <a:latin typeface="Roboto"/>
              </a:rPr>
              <a:t>디스플레이를 담당하는 컴포넌트</a:t>
            </a:r>
            <a:r>
              <a:rPr lang="en-US" altLang="ko-KR" b="0" i="0" dirty="0">
                <a:effectLst/>
                <a:latin typeface="Roboto"/>
              </a:rPr>
              <a:t>(Presentational </a:t>
            </a:r>
            <a:r>
              <a:rPr lang="ko-KR" altLang="en-US" b="0" i="0" dirty="0">
                <a:effectLst/>
                <a:latin typeface="Roboto"/>
              </a:rPr>
              <a:t>컴포넌트</a:t>
            </a:r>
            <a:r>
              <a:rPr lang="en-US" altLang="ko-KR" b="0" i="0" dirty="0">
                <a:effectLst/>
                <a:latin typeface="Roboto"/>
              </a:rPr>
              <a:t>)</a:t>
            </a:r>
            <a:r>
              <a:rPr lang="ko-KR" altLang="en-US" b="0" i="0" dirty="0">
                <a:effectLst/>
                <a:latin typeface="Roboto"/>
              </a:rPr>
              <a:t>를 분리하여 사용 할 때</a:t>
            </a:r>
            <a:r>
              <a:rPr lang="en-US" altLang="ko-KR" b="0" i="0" dirty="0">
                <a:effectLst/>
                <a:latin typeface="Roboto"/>
              </a:rPr>
              <a:t>, </a:t>
            </a:r>
          </a:p>
          <a:p>
            <a:r>
              <a:rPr lang="ko-KR" altLang="en-US" b="0" i="0" dirty="0">
                <a:effectLst/>
                <a:latin typeface="Roboto"/>
              </a:rPr>
              <a:t>컨테이너 컴포넌트를 </a:t>
            </a:r>
            <a:r>
              <a:rPr lang="en-US" altLang="ko-KR" b="0" i="0" dirty="0">
                <a:effectLst/>
                <a:latin typeface="Roboto"/>
              </a:rPr>
              <a:t>HOC</a:t>
            </a:r>
            <a:r>
              <a:rPr lang="ko-KR" altLang="en-US" b="0" i="0" dirty="0">
                <a:effectLst/>
                <a:latin typeface="Roboto"/>
              </a:rPr>
              <a:t>를 만들어서 사용 할 수 있다</a:t>
            </a:r>
            <a:r>
              <a:rPr lang="en-US" altLang="ko-KR" b="0" i="0" dirty="0">
                <a:effectLst/>
                <a:latin typeface="Rob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860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667EC-E437-4F77-999C-215D361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프레젠테이션 컴포넌트</a:t>
            </a:r>
            <a:br>
              <a:rPr lang="ko-KR" altLang="en-US" dirty="0"/>
            </a:br>
            <a:br>
              <a:rPr lang="en-US" altLang="ko-KR" b="0" dirty="0"/>
            </a:b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2D15CA-C666-46E9-AE71-CD6E151637BC}"/>
              </a:ext>
            </a:extLst>
          </p:cNvPr>
          <p:cNvSpPr/>
          <p:nvPr/>
        </p:nvSpPr>
        <p:spPr>
          <a:xfrm>
            <a:off x="506135" y="1028343"/>
            <a:ext cx="11367084" cy="4332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어떻게 </a:t>
            </a:r>
            <a:r>
              <a:rPr lang="ko-KR" altLang="en-US" sz="24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보여지는지와</a:t>
            </a:r>
            <a:r>
              <a:rPr lang="ko-KR" altLang="en-US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400" b="1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관련있다</a:t>
            </a:r>
            <a:r>
              <a:rPr lang="en-US" altLang="ko-KR" sz="2400" b="1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프레젠테이션 컴포넌트와 컨테이너 컴포넌트가 모두 그 안에 들어가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있을것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(**)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이고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일부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DOM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마크업과 스타일도 가지고 있다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종종 </a:t>
            </a:r>
            <a:r>
              <a:rPr lang="en-US" altLang="ko-KR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this.props.children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을 통해서 노출된다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Flux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액션이나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stores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등과 같은 앱의 나머지 부분들에 의존적이지 않다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데이터를 가져오거나 변경하는 방법에 대해서 관여할 필요가 없다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props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를 통해 배타적으로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callback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함수와 데이터를 받는다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상태를 거의 있지 않다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만약 상태를 가지고 있다면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데이터에 관한 것이 아닌 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UI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상태에 관한 것이다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).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만약 상태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생명주기가지고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hooks,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또는 퍼포먼스 최적화가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필요없다면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 </a:t>
            </a:r>
            <a:r>
              <a:rPr lang="ko-KR" altLang="en-US" dirty="0" err="1">
                <a:solidFill>
                  <a:srgbClr val="3A3A3A"/>
                </a:solidFill>
                <a:latin typeface="Malgun Gothic" panose="020B0503020000020004" pitchFamily="50" charset="-127"/>
                <a:ea typeface="Malgun Gothic" panose="020B0503020000020004" pitchFamily="50" charset="-127"/>
                <a:hlinkClick r:id="rId2"/>
              </a:rPr>
              <a:t>유틸함수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로서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쓰여질것이다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예를들면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페이지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사이드바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스토리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유저정보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리스트 등이 있다</a:t>
            </a:r>
            <a:r>
              <a:rPr lang="en-US" altLang="ko-KR" dirty="0">
                <a:solidFill>
                  <a:srgbClr val="333333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en-US" altLang="ko-KR" b="0" i="0" dirty="0">
              <a:solidFill>
                <a:srgbClr val="333333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621BE1-8D1B-4F9F-A40C-44745CA01077}"/>
              </a:ext>
            </a:extLst>
          </p:cNvPr>
          <p:cNvSpPr/>
          <p:nvPr/>
        </p:nvSpPr>
        <p:spPr>
          <a:xfrm>
            <a:off x="6642330" y="623324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hlinkClick r:id="rId3"/>
              </a:rPr>
              <a:t>https://blueshw.github.io/2017/06/26/presentaional-component-container-component/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38143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2475</Words>
  <Application>Microsoft Office PowerPoint</Application>
  <PresentationFormat>와이드스크린</PresentationFormat>
  <Paragraphs>286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AppleSDGothicNeo</vt:lpstr>
      <vt:lpstr>-apple-system</vt:lpstr>
      <vt:lpstr>FaktSlabPro</vt:lpstr>
      <vt:lpstr>medium-content-sans-serif-font</vt:lpstr>
      <vt:lpstr>Metric</vt:lpstr>
      <vt:lpstr>Roboto</vt:lpstr>
      <vt:lpstr>나눔스퀘어_ac</vt:lpstr>
      <vt:lpstr>맑은 고딕</vt:lpstr>
      <vt:lpstr>맑은 고딕</vt:lpstr>
      <vt:lpstr>Arial</vt:lpstr>
      <vt:lpstr>Office 테마</vt:lpstr>
      <vt:lpstr>PowerPoint 프레젠테이션</vt:lpstr>
      <vt:lpstr>목차 </vt:lpstr>
      <vt:lpstr>What Is a React Component? </vt:lpstr>
      <vt:lpstr>HCM UI 예시</vt:lpstr>
      <vt:lpstr>컴포넌트 합성</vt:lpstr>
      <vt:lpstr>Composition vs Inheritance </vt:lpstr>
      <vt:lpstr>HOF (Higher-Order Function)</vt:lpstr>
      <vt:lpstr>HOC (Higher Order Component) </vt:lpstr>
      <vt:lpstr>프레젠테이션 컴포넌트  </vt:lpstr>
      <vt:lpstr>컨테이너 컴포넌트   </vt:lpstr>
      <vt:lpstr>HOC (Higher Order Component) – 사용 예 </vt:lpstr>
      <vt:lpstr>HOC (Higher Order Component) </vt:lpstr>
      <vt:lpstr>HOC (Higher Order Component) – 네이밍 규칙 </vt:lpstr>
      <vt:lpstr>HOC (Higher Order Component) - 주의 </vt:lpstr>
      <vt:lpstr>HOC 예제와 활용 </vt:lpstr>
      <vt:lpstr>HOC 예제와 활용 – HOC 인자전달 </vt:lpstr>
      <vt:lpstr>HOC 실습</vt:lpstr>
      <vt:lpstr>Hook 개요</vt:lpstr>
      <vt:lpstr>Hook 동기</vt:lpstr>
      <vt:lpstr>Hook 동기</vt:lpstr>
      <vt:lpstr>Hook 동기</vt:lpstr>
      <vt:lpstr>Hook 특징</vt:lpstr>
      <vt:lpstr>Hook 사용 규칙</vt:lpstr>
      <vt:lpstr>Hook 실습</vt:lpstr>
      <vt:lpstr>Hook API</vt:lpstr>
      <vt:lpstr>React 최적화 - 렌더링 이해</vt:lpstr>
      <vt:lpstr>불필요한 렌더링의 시나리오 - shouldComponentUpdate</vt:lpstr>
      <vt:lpstr>라이프 사이클</vt:lpstr>
      <vt:lpstr>렌더링 속도 비교</vt:lpstr>
      <vt:lpstr>Performance Optimization Techniques  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컴포넌트</dc:title>
  <dc:creator>천영학</dc:creator>
  <cp:lastModifiedBy>USER</cp:lastModifiedBy>
  <cp:revision>170</cp:revision>
  <dcterms:created xsi:type="dcterms:W3CDTF">2020-06-22T12:14:36Z</dcterms:created>
  <dcterms:modified xsi:type="dcterms:W3CDTF">2020-06-30T14:27:34Z</dcterms:modified>
</cp:coreProperties>
</file>